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8" r:id="rId1"/>
  </p:sldMasterIdLst>
  <p:notesMasterIdLst>
    <p:notesMasterId r:id="rId26"/>
  </p:notesMasterIdLst>
  <p:sldIdLst>
    <p:sldId id="270" r:id="rId2"/>
    <p:sldId id="271" r:id="rId3"/>
    <p:sldId id="291" r:id="rId4"/>
    <p:sldId id="296" r:id="rId5"/>
    <p:sldId id="305" r:id="rId6"/>
    <p:sldId id="298" r:id="rId7"/>
    <p:sldId id="306" r:id="rId8"/>
    <p:sldId id="297" r:id="rId9"/>
    <p:sldId id="299" r:id="rId10"/>
    <p:sldId id="310" r:id="rId11"/>
    <p:sldId id="307" r:id="rId12"/>
    <p:sldId id="308" r:id="rId13"/>
    <p:sldId id="302" r:id="rId14"/>
    <p:sldId id="309" r:id="rId15"/>
    <p:sldId id="311" r:id="rId16"/>
    <p:sldId id="312" r:id="rId17"/>
    <p:sldId id="313" r:id="rId18"/>
    <p:sldId id="314" r:id="rId19"/>
    <p:sldId id="315" r:id="rId20"/>
    <p:sldId id="316" r:id="rId21"/>
    <p:sldId id="317" r:id="rId22"/>
    <p:sldId id="318" r:id="rId23"/>
    <p:sldId id="319" r:id="rId24"/>
    <p:sldId id="30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F0F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2085" autoAdjust="0"/>
  </p:normalViewPr>
  <p:slideViewPr>
    <p:cSldViewPr snapToGrid="0" snapToObjects="1">
      <p:cViewPr varScale="1">
        <p:scale>
          <a:sx n="67" d="100"/>
          <a:sy n="67" d="100"/>
        </p:scale>
        <p:origin x="8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38D2AD-A1AE-49AB-9831-A0349D1D85D5}" type="datetimeFigureOut">
              <a:rPr lang="en-US" smtClean="0"/>
              <a:t>10/15/2021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FB3C6D-3FF9-4FAD-822A-556019856567}" type="slidenum">
              <a:rPr lang="en-US" smtClean="0"/>
              <a:t>‹#›</a:t>
            </a:fld>
            <a:endParaRPr lang="en-US"/>
          </a:p>
        </p:txBody>
      </p:sp>
    </p:spTree>
    <p:extLst>
      <p:ext uri="{BB962C8B-B14F-4D97-AF65-F5344CB8AC3E}">
        <p14:creationId xmlns:p14="http://schemas.microsoft.com/office/powerpoint/2010/main" val="425103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6E43DE-7BEE-4FA5-8E0C-826FE067376C}" type="datetimeFigureOut">
              <a:rPr lang="en-US" smtClean="0"/>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1739966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230796151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7513345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13055185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923527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107362203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6E43DE-7BEE-4FA5-8E0C-826FE067376C}" type="datetimeFigureOut">
              <a:rPr lang="en-US" smtClean="0"/>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844185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6E43DE-7BEE-4FA5-8E0C-826FE067376C}" type="datetimeFigureOut">
              <a:rPr lang="en-US" smtClean="0"/>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313287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6E43DE-7BEE-4FA5-8E0C-826FE067376C}" type="datetimeFigureOut">
              <a:rPr lang="en-US" smtClean="0"/>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A204D-4061-431C-AEEC-BC29D1B26FE2}" type="slidenum">
              <a:rPr lang="en-US" smtClean="0"/>
              <a:t>‹#›</a:t>
            </a:fld>
            <a:endParaRPr lang="en-US"/>
          </a:p>
        </p:txBody>
      </p:sp>
      <p:pic>
        <p:nvPicPr>
          <p:cNvPr id="7" name="Picture 6" descr="Icon&#10;&#10;Description automatically generated">
            <a:extLst>
              <a:ext uri="{FF2B5EF4-FFF2-40B4-BE49-F238E27FC236}">
                <a16:creationId xmlns:a16="http://schemas.microsoft.com/office/drawing/2014/main" id="{ED7991AF-0F6B-453E-B878-3DEF7D6010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3943" y="107447"/>
            <a:ext cx="1099457" cy="961733"/>
          </a:xfrm>
          <a:prstGeom prst="rect">
            <a:avLst/>
          </a:prstGeom>
        </p:spPr>
      </p:pic>
      <p:cxnSp>
        <p:nvCxnSpPr>
          <p:cNvPr id="8" name="Straight Connector 7">
            <a:extLst>
              <a:ext uri="{FF2B5EF4-FFF2-40B4-BE49-F238E27FC236}">
                <a16:creationId xmlns:a16="http://schemas.microsoft.com/office/drawing/2014/main" id="{1BA60241-C0D6-4078-A14C-1B5884ECCCF6}"/>
              </a:ext>
            </a:extLst>
          </p:cNvPr>
          <p:cNvCxnSpPr>
            <a:cxnSpLocks/>
          </p:cNvCxnSpPr>
          <p:nvPr userDrawn="1"/>
        </p:nvCxnSpPr>
        <p:spPr>
          <a:xfrm flipH="1">
            <a:off x="272145" y="883288"/>
            <a:ext cx="10395855" cy="0"/>
          </a:xfrm>
          <a:prstGeom prst="line">
            <a:avLst/>
          </a:prstGeom>
          <a:ln w="31750">
            <a:solidFill>
              <a:srgbClr val="17A7E2"/>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1155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6E43DE-7BEE-4FA5-8E0C-826FE067376C}" type="datetimeFigureOut">
              <a:rPr lang="en-US" smtClean="0"/>
              <a:t>10/15/2021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2A204D-4061-431C-AEEC-BC29D1B26FE2}" type="slidenum">
              <a:rPr lang="en-US" smtClean="0"/>
              <a:t>‹#›</a:t>
            </a:fld>
            <a:endParaRPr lang="en-US" dirty="0"/>
          </a:p>
        </p:txBody>
      </p:sp>
      <p:grpSp>
        <p:nvGrpSpPr>
          <p:cNvPr id="7" name="Group 6">
            <a:extLst>
              <a:ext uri="{FF2B5EF4-FFF2-40B4-BE49-F238E27FC236}">
                <a16:creationId xmlns:a16="http://schemas.microsoft.com/office/drawing/2014/main" id="{17314557-2C15-4896-9797-CBA1D31A2427}"/>
              </a:ext>
            </a:extLst>
          </p:cNvPr>
          <p:cNvGrpSpPr/>
          <p:nvPr userDrawn="1"/>
        </p:nvGrpSpPr>
        <p:grpSpPr>
          <a:xfrm>
            <a:off x="-995378" y="3621784"/>
            <a:ext cx="7085027" cy="528382"/>
            <a:chOff x="5102633" y="5458761"/>
            <a:chExt cx="6931881" cy="528382"/>
          </a:xfrm>
        </p:grpSpPr>
        <p:sp>
          <p:nvSpPr>
            <p:cNvPr id="8" name="Oval 7">
              <a:extLst>
                <a:ext uri="{FF2B5EF4-FFF2-40B4-BE49-F238E27FC236}">
                  <a16:creationId xmlns:a16="http://schemas.microsoft.com/office/drawing/2014/main" id="{5197B43D-B0CF-4BB6-8B0F-513438D8F572}"/>
                </a:ext>
              </a:extLst>
            </p:cNvPr>
            <p:cNvSpPr/>
            <p:nvPr/>
          </p:nvSpPr>
          <p:spPr>
            <a:xfrm>
              <a:off x="5102633" y="5844779"/>
              <a:ext cx="153806" cy="142364"/>
            </a:xfrm>
            <a:prstGeom prst="ellipse">
              <a:avLst/>
            </a:prstGeom>
            <a:noFill/>
            <a:ln w="57150">
              <a:solidFill>
                <a:srgbClr val="17A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9">
              <a:extLst>
                <a:ext uri="{FF2B5EF4-FFF2-40B4-BE49-F238E27FC236}">
                  <a16:creationId xmlns:a16="http://schemas.microsoft.com/office/drawing/2014/main" id="{48E42FE7-C03D-4EBA-9B98-BBB52DFB0E2F}"/>
                </a:ext>
              </a:extLst>
            </p:cNvPr>
            <p:cNvSpPr/>
            <p:nvPr/>
          </p:nvSpPr>
          <p:spPr>
            <a:xfrm rot="16200000">
              <a:off x="5861287" y="4828717"/>
              <a:ext cx="457200" cy="1717287"/>
            </a:xfrm>
            <a:custGeom>
              <a:avLst/>
              <a:gdLst>
                <a:gd name="connsiteX0" fmla="*/ 0 w 457200"/>
                <a:gd name="connsiteY0" fmla="*/ 0 h 1717287"/>
                <a:gd name="connsiteX1" fmla="*/ 0 w 457200"/>
                <a:gd name="connsiteY1" fmla="*/ 1349297 h 1717287"/>
                <a:gd name="connsiteX2" fmla="*/ 457200 w 457200"/>
                <a:gd name="connsiteY2" fmla="*/ 1717287 h 1717287"/>
              </a:gdLst>
              <a:ahLst/>
              <a:cxnLst>
                <a:cxn ang="0">
                  <a:pos x="connsiteX0" y="connsiteY0"/>
                </a:cxn>
                <a:cxn ang="0">
                  <a:pos x="connsiteX1" y="connsiteY1"/>
                </a:cxn>
                <a:cxn ang="0">
                  <a:pos x="connsiteX2" y="connsiteY2"/>
                </a:cxn>
              </a:cxnLst>
              <a:rect l="l" t="t" r="r" b="b"/>
              <a:pathLst>
                <a:path w="457200" h="1717287">
                  <a:moveTo>
                    <a:pt x="0" y="0"/>
                  </a:moveTo>
                  <a:lnTo>
                    <a:pt x="0" y="1349297"/>
                  </a:lnTo>
                  <a:lnTo>
                    <a:pt x="457200" y="1717287"/>
                  </a:lnTo>
                </a:path>
              </a:pathLst>
            </a:custGeom>
            <a:noFill/>
            <a:ln w="57150">
              <a:solidFill>
                <a:srgbClr val="17A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5B8159AF-1175-4F25-8028-6428DF759B73}"/>
                </a:ext>
              </a:extLst>
            </p:cNvPr>
            <p:cNvCxnSpPr>
              <a:cxnSpLocks/>
            </p:cNvCxnSpPr>
            <p:nvPr/>
          </p:nvCxnSpPr>
          <p:spPr>
            <a:xfrm>
              <a:off x="6928577" y="5467830"/>
              <a:ext cx="5105937" cy="0"/>
            </a:xfrm>
            <a:prstGeom prst="line">
              <a:avLst/>
            </a:prstGeom>
            <a:ln w="57150">
              <a:solidFill>
                <a:srgbClr val="17A7E2"/>
              </a:solidFill>
            </a:ln>
          </p:spPr>
          <p:style>
            <a:lnRef idx="1">
              <a:schemeClr val="accent1"/>
            </a:lnRef>
            <a:fillRef idx="0">
              <a:schemeClr val="accent1"/>
            </a:fillRef>
            <a:effectRef idx="0">
              <a:schemeClr val="accent1"/>
            </a:effectRef>
            <a:fontRef idx="minor">
              <a:schemeClr val="tx1"/>
            </a:fontRef>
          </p:style>
        </p:cxnSp>
      </p:grpSp>
      <p:pic>
        <p:nvPicPr>
          <p:cNvPr id="11" name="Picture 10" descr="Icon&#10;&#10;Description automatically generated">
            <a:extLst>
              <a:ext uri="{FF2B5EF4-FFF2-40B4-BE49-F238E27FC236}">
                <a16:creationId xmlns:a16="http://schemas.microsoft.com/office/drawing/2014/main" id="{9E286DF9-642B-48B7-B3D1-C6A8502B85F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89649" y="773509"/>
            <a:ext cx="5741957" cy="5022689"/>
          </a:xfrm>
          <a:prstGeom prst="rect">
            <a:avLst/>
          </a:prstGeom>
        </p:spPr>
      </p:pic>
    </p:spTree>
    <p:extLst>
      <p:ext uri="{BB962C8B-B14F-4D97-AF65-F5344CB8AC3E}">
        <p14:creationId xmlns:p14="http://schemas.microsoft.com/office/powerpoint/2010/main" val="314150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6E43DE-7BEE-4FA5-8E0C-826FE067376C}" type="datetimeFigureOut">
              <a:rPr lang="en-US" smtClean="0"/>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2587928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6E43DE-7BEE-4FA5-8E0C-826FE067376C}" type="datetimeFigureOut">
              <a:rPr lang="en-US" smtClean="0"/>
              <a:t>10/15/2021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1979253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6E43DE-7BEE-4FA5-8E0C-826FE067376C}" type="datetimeFigureOut">
              <a:rPr lang="en-US" smtClean="0"/>
              <a:t>10/15/2021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54473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pic>
        <p:nvPicPr>
          <p:cNvPr id="5" name="Picture 4" descr="Icon&#10;&#10;Description automatically generated">
            <a:extLst>
              <a:ext uri="{FF2B5EF4-FFF2-40B4-BE49-F238E27FC236}">
                <a16:creationId xmlns:a16="http://schemas.microsoft.com/office/drawing/2014/main" id="{639AF67D-65C6-464E-929F-74675CC62B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67057" y="3350308"/>
            <a:ext cx="3869395" cy="3384694"/>
          </a:xfrm>
          <a:prstGeom prst="rect">
            <a:avLst/>
          </a:prstGeom>
        </p:spPr>
      </p:pic>
    </p:spTree>
    <p:extLst>
      <p:ext uri="{BB962C8B-B14F-4D97-AF65-F5344CB8AC3E}">
        <p14:creationId xmlns:p14="http://schemas.microsoft.com/office/powerpoint/2010/main" val="993428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B6E43DE-7BEE-4FA5-8E0C-826FE067376C}" type="datetimeFigureOut">
              <a:rPr lang="en-US" smtClean="0"/>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1808880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6E43DE-7BEE-4FA5-8E0C-826FE067376C}" type="datetimeFigureOut">
              <a:rPr lang="en-US" smtClean="0"/>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A204D-4061-431C-AEEC-BC29D1B26FE2}" type="slidenum">
              <a:rPr lang="en-US" smtClean="0"/>
              <a:t>‹#›</a:t>
            </a:fld>
            <a:endParaRPr lang="en-US"/>
          </a:p>
        </p:txBody>
      </p:sp>
    </p:spTree>
    <p:extLst>
      <p:ext uri="{BB962C8B-B14F-4D97-AF65-F5344CB8AC3E}">
        <p14:creationId xmlns:p14="http://schemas.microsoft.com/office/powerpoint/2010/main" val="4027846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6CB39B-5F4C-4A7E-9BE3-AAFD45576D16}" type="datetime2">
              <a:rPr lang="en-US" smtClean="0"/>
              <a:t>Friday, October 15, 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Sample Footer</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3020265637"/>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1.xml"/><Relationship Id="rId4" Type="http://schemas.openxmlformats.org/officeDocument/2006/relationships/image" Target="../media/image5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1.xml"/><Relationship Id="rId6" Type="http://schemas.openxmlformats.org/officeDocument/2006/relationships/image" Target="../media/image56.png"/><Relationship Id="rId5" Type="http://schemas.openxmlformats.org/officeDocument/2006/relationships/image" Target="../media/image55.png"/><Relationship Id="rId4" Type="http://schemas.openxmlformats.org/officeDocument/2006/relationships/image" Target="../media/image54.png"/></Relationships>
</file>

<file path=ppt/slides/_rels/slide15.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57.png"/><Relationship Id="rId1" Type="http://schemas.openxmlformats.org/officeDocument/2006/relationships/slideLayout" Target="../slideLayouts/slideLayout1.xml"/><Relationship Id="rId6" Type="http://schemas.openxmlformats.org/officeDocument/2006/relationships/image" Target="../media/image61.png"/><Relationship Id="rId5" Type="http://schemas.openxmlformats.org/officeDocument/2006/relationships/image" Target="../media/image60.png"/><Relationship Id="rId4" Type="http://schemas.openxmlformats.org/officeDocument/2006/relationships/image" Target="../media/image59.png"/></Relationships>
</file>

<file path=ppt/slides/_rels/slide16.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62.png"/><Relationship Id="rId1" Type="http://schemas.openxmlformats.org/officeDocument/2006/relationships/slideLayout" Target="../slideLayouts/slideLayout1.xml"/><Relationship Id="rId6" Type="http://schemas.openxmlformats.org/officeDocument/2006/relationships/image" Target="../media/image66.png"/><Relationship Id="rId5" Type="http://schemas.openxmlformats.org/officeDocument/2006/relationships/image" Target="../media/image65.png"/><Relationship Id="rId4" Type="http://schemas.openxmlformats.org/officeDocument/2006/relationships/image" Target="../media/image64.png"/></Relationships>
</file>

<file path=ppt/slides/_rels/slide17.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67.png"/><Relationship Id="rId1" Type="http://schemas.openxmlformats.org/officeDocument/2006/relationships/slideLayout" Target="../slideLayouts/slideLayout1.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_rels/slide18.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72.png"/><Relationship Id="rId1" Type="http://schemas.openxmlformats.org/officeDocument/2006/relationships/slideLayout" Target="../slideLayouts/slideLayout1.xml"/><Relationship Id="rId6" Type="http://schemas.openxmlformats.org/officeDocument/2006/relationships/image" Target="../media/image76.png"/><Relationship Id="rId5" Type="http://schemas.openxmlformats.org/officeDocument/2006/relationships/image" Target="../media/image75.png"/><Relationship Id="rId4" Type="http://schemas.openxmlformats.org/officeDocument/2006/relationships/image" Target="../media/image74.png"/></Relationships>
</file>

<file path=ppt/slides/_rels/slide19.xml.rels><?xml version="1.0" encoding="UTF-8" standalone="yes"?>
<Relationships xmlns="http://schemas.openxmlformats.org/package/2006/relationships"><Relationship Id="rId3" Type="http://schemas.openxmlformats.org/officeDocument/2006/relationships/image" Target="../media/image78.png"/><Relationship Id="rId2" Type="http://schemas.openxmlformats.org/officeDocument/2006/relationships/image" Target="../media/image77.png"/><Relationship Id="rId1" Type="http://schemas.openxmlformats.org/officeDocument/2006/relationships/slideLayout" Target="../slideLayouts/slideLayout1.xml"/><Relationship Id="rId5" Type="http://schemas.openxmlformats.org/officeDocument/2006/relationships/image" Target="../media/image80.png"/><Relationship Id="rId4" Type="http://schemas.openxmlformats.org/officeDocument/2006/relationships/image" Target="../media/image7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2.png"/><Relationship Id="rId2" Type="http://schemas.openxmlformats.org/officeDocument/2006/relationships/image" Target="../media/image81.png"/><Relationship Id="rId1" Type="http://schemas.openxmlformats.org/officeDocument/2006/relationships/slideLayout" Target="../slideLayouts/slideLayout1.xml"/><Relationship Id="rId5" Type="http://schemas.openxmlformats.org/officeDocument/2006/relationships/image" Target="../media/image84.png"/><Relationship Id="rId4" Type="http://schemas.openxmlformats.org/officeDocument/2006/relationships/image" Target="../media/image83.png"/></Relationships>
</file>

<file path=ppt/slides/_rels/slide21.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image" Target="../media/image85.png"/><Relationship Id="rId1" Type="http://schemas.openxmlformats.org/officeDocument/2006/relationships/slideLayout" Target="../slideLayouts/slideLayout1.xml"/><Relationship Id="rId5" Type="http://schemas.openxmlformats.org/officeDocument/2006/relationships/image" Target="../media/image88.png"/><Relationship Id="rId4" Type="http://schemas.openxmlformats.org/officeDocument/2006/relationships/image" Target="../media/image87.png"/></Relationships>
</file>

<file path=ppt/slides/_rels/slide22.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image" Target="../media/image89.png"/><Relationship Id="rId1" Type="http://schemas.openxmlformats.org/officeDocument/2006/relationships/slideLayout" Target="../slideLayouts/slideLayout1.xml"/><Relationship Id="rId5" Type="http://schemas.openxmlformats.org/officeDocument/2006/relationships/image" Target="../media/image61.png"/><Relationship Id="rId4" Type="http://schemas.openxmlformats.org/officeDocument/2006/relationships/image" Target="../media/image91.png"/></Relationships>
</file>

<file path=ppt/slides/_rels/slide23.xml.rels><?xml version="1.0" encoding="UTF-8" standalone="yes"?>
<Relationships xmlns="http://schemas.openxmlformats.org/package/2006/relationships"><Relationship Id="rId3" Type="http://schemas.openxmlformats.org/officeDocument/2006/relationships/image" Target="../media/image93.png"/><Relationship Id="rId2" Type="http://schemas.openxmlformats.org/officeDocument/2006/relationships/image" Target="../media/image92.png"/><Relationship Id="rId1" Type="http://schemas.openxmlformats.org/officeDocument/2006/relationships/slideLayout" Target="../slideLayouts/slideLayout1.xml"/><Relationship Id="rId5" Type="http://schemas.openxmlformats.org/officeDocument/2006/relationships/image" Target="../media/image95.png"/><Relationship Id="rId4" Type="http://schemas.openxmlformats.org/officeDocument/2006/relationships/image" Target="../media/image9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29.png"/></Relationships>
</file>

<file path=ppt/slides/_rels/slide7.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png"/><Relationship Id="rId1" Type="http://schemas.openxmlformats.org/officeDocument/2006/relationships/slideLayout" Target="../slideLayouts/slideLayout1.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 Id="rId9" Type="http://schemas.openxmlformats.org/officeDocument/2006/relationships/image" Target="../media/image37.png"/></Relationships>
</file>

<file path=ppt/slides/_rels/slide8.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image" Target="../media/image38.png"/><Relationship Id="rId1" Type="http://schemas.openxmlformats.org/officeDocument/2006/relationships/slideLayout" Target="../slideLayouts/slideLayout1.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 Id="rId9" Type="http://schemas.openxmlformats.org/officeDocument/2006/relationships/image" Target="../media/image45.png"/></Relationships>
</file>

<file path=ppt/slides/_rels/slide9.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1.xml"/><Relationship Id="rId4" Type="http://schemas.openxmlformats.org/officeDocument/2006/relationships/image" Target="../media/image4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9385EEC-27DD-478C-9446-563E1B383744}"/>
              </a:ext>
            </a:extLst>
          </p:cNvPr>
          <p:cNvSpPr txBox="1"/>
          <p:nvPr/>
        </p:nvSpPr>
        <p:spPr>
          <a:xfrm>
            <a:off x="1500179" y="2443159"/>
            <a:ext cx="6796797" cy="1938992"/>
          </a:xfrm>
          <a:prstGeom prst="rect">
            <a:avLst/>
          </a:prstGeom>
          <a:noFill/>
        </p:spPr>
        <p:txBody>
          <a:bodyPr wrap="none" rtlCol="0">
            <a:spAutoFit/>
          </a:bodyPr>
          <a:lstStyle/>
          <a:p>
            <a:pPr algn="ctr"/>
            <a:r>
              <a:rPr lang="en-US" sz="6000" b="1" dirty="0">
                <a:solidFill>
                  <a:srgbClr val="FF0000"/>
                </a:solidFill>
                <a:latin typeface="Times New Roman" panose="02020603050405020304" pitchFamily="18" charset="0"/>
                <a:cs typeface="Times New Roman" panose="02020603050405020304" pitchFamily="18" charset="0"/>
              </a:rPr>
              <a:t>ÔN TẬP HỌC KỲ I</a:t>
            </a:r>
          </a:p>
          <a:p>
            <a:pPr algn="ctr"/>
            <a:r>
              <a:rPr lang="en-US" sz="6000" b="1" dirty="0">
                <a:solidFill>
                  <a:srgbClr val="FF0000"/>
                </a:solidFill>
                <a:latin typeface="Times New Roman" panose="02020603050405020304" pitchFamily="18" charset="0"/>
                <a:cs typeface="Times New Roman" panose="02020603050405020304" pitchFamily="18" charset="0"/>
              </a:rPr>
              <a:t>ĐẠI SỐ 9</a:t>
            </a:r>
            <a:endParaRPr lang="vi-VN" sz="6000" b="1" dirty="0">
              <a:solidFill>
                <a:srgbClr val="FF00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4DC16BB-3DAC-4062-85AC-6FF2B63C8680}"/>
              </a:ext>
            </a:extLst>
          </p:cNvPr>
          <p:cNvSpPr txBox="1"/>
          <p:nvPr/>
        </p:nvSpPr>
        <p:spPr>
          <a:xfrm>
            <a:off x="1971686" y="471484"/>
            <a:ext cx="6008376" cy="523220"/>
          </a:xfrm>
          <a:prstGeom prst="rect">
            <a:avLst/>
          </a:prstGeom>
          <a:noFill/>
        </p:spPr>
        <p:txBody>
          <a:bodyPr wrap="none" rtlCol="0">
            <a:spAutoFit/>
          </a:bodyPr>
          <a:lstStyle/>
          <a:p>
            <a:r>
              <a:rPr lang="en-US" sz="2800" b="1" dirty="0">
                <a:solidFill>
                  <a:schemeClr val="accent3"/>
                </a:solidFill>
                <a:latin typeface="Times New Roman" panose="02020603050405020304" pitchFamily="18" charset="0"/>
                <a:cs typeface="Times New Roman" panose="02020603050405020304" pitchFamily="18" charset="0"/>
              </a:rPr>
              <a:t>CHÀO CÁC EM HỌC SINH KHỐI 9</a:t>
            </a:r>
            <a:endParaRPr lang="vi-VN" sz="2800" b="1" dirty="0">
              <a:solidFill>
                <a:schemeClr val="accent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53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D280199F-0566-449F-BEC6-09C8DBE72752}"/>
                  </a:ext>
                </a:extLst>
              </p:cNvPr>
              <p:cNvSpPr txBox="1"/>
              <p:nvPr/>
            </p:nvSpPr>
            <p:spPr>
              <a:xfrm>
                <a:off x="785808" y="14394"/>
                <a:ext cx="8686799" cy="7011791"/>
              </a:xfrm>
              <a:prstGeom prst="rect">
                <a:avLst/>
              </a:prstGeom>
              <a:noFill/>
            </p:spPr>
            <p:txBody>
              <a:bodyPr wrap="square" rtlCol="0">
                <a:spAutoFit/>
              </a:bodyPr>
              <a:lstStyle/>
              <a:p>
                <a:pPr algn="just">
                  <a:lnSpc>
                    <a:spcPct val="150000"/>
                  </a:lnSpc>
                </a:pPr>
                <a:r>
                  <a:rPr lang="en-US" sz="2000" b="1" dirty="0">
                    <a:solidFill>
                      <a:srgbClr val="FF0000"/>
                    </a:solidFill>
                    <a:latin typeface="Times New Roman" panose="02020603050405020304" pitchFamily="18" charset="0"/>
                    <a:cs typeface="Times New Roman" panose="02020603050405020304" pitchFamily="18" charset="0"/>
                  </a:rPr>
                  <a:t>Bài 2: </a:t>
                </a:r>
                <a:r>
                  <a:rPr lang="vi-VN" sz="2000" b="1" dirty="0">
                    <a:latin typeface="Times New Roman" panose="02020603050405020304" pitchFamily="18" charset="0"/>
                    <a:cs typeface="Times New Roman" panose="02020603050405020304" pitchFamily="18" charset="0"/>
                  </a:rPr>
                  <a:t>Đường chân trời được xem là một đường thẳng, nơi mà mặt đất và bầu trời giao nhau trong mắt người. Đường chân trời thật ra không tồn tại một cách vật lý, mà nó đơn giản là đường giao nhau giữa bầu trời và mặt đất do giới hạn của mắt nên ở điểm xa tít mắt dường như nhìn thấy chúng tiếp xúc nhau. Do Trái Đất hình cầu nên sự uốn cong bề mặt của nó đã ngăn không cho chúng ta nhìn xa quá một khoảng cách nhất định. Cũng vì lý do đó nên khi càng lên cao, tầm quan sát của chúng ta càng lớn.</a:t>
                </a:r>
              </a:p>
              <a:p>
                <a:pPr algn="just">
                  <a:lnSpc>
                    <a:spcPct val="150000"/>
                  </a:lnSpc>
                </a:pPr>
                <a:r>
                  <a:rPr lang="vi-VN" sz="2000" b="1" dirty="0">
                    <a:latin typeface="Times New Roman" panose="02020603050405020304" pitchFamily="18" charset="0"/>
                    <a:cs typeface="Times New Roman" panose="02020603050405020304" pitchFamily="18" charset="0"/>
                  </a:rPr>
                  <a:t>Khoảng cách d (km) từ một người ở vị trí có chiều cao h (m) nhìn thấy được đường chân trời được cho bởi công thức </a:t>
                </a:r>
                <a14:m>
                  <m:oMath xmlns:m="http://schemas.openxmlformats.org/officeDocument/2006/math">
                    <m:r>
                      <a:rPr lang="vi-VN" sz="2000" b="1" i="0" smtClean="0">
                        <a:latin typeface="Cambria Math" panose="02040503050406030204" pitchFamily="18" charset="0"/>
                      </a:rPr>
                      <m:t>𝐝</m:t>
                    </m:r>
                    <m:r>
                      <a:rPr lang="vi-VN" sz="2000" b="1" i="0" smtClean="0">
                        <a:latin typeface="Cambria Math" panose="02040503050406030204" pitchFamily="18" charset="0"/>
                      </a:rPr>
                      <m:t>=</m:t>
                    </m:r>
                    <m:r>
                      <a:rPr lang="vi-VN" sz="2000" b="1" i="0" smtClean="0">
                        <a:latin typeface="Cambria Math" panose="02040503050406030204" pitchFamily="18" charset="0"/>
                      </a:rPr>
                      <m:t>𝟑</m:t>
                    </m:r>
                    <m:r>
                      <a:rPr lang="vi-VN" sz="2000" b="1" i="0" smtClean="0">
                        <a:latin typeface="Cambria Math" panose="02040503050406030204" pitchFamily="18" charset="0"/>
                      </a:rPr>
                      <m:t>,</m:t>
                    </m:r>
                    <m:r>
                      <a:rPr lang="vi-VN" sz="2000" b="1" i="0" smtClean="0">
                        <a:latin typeface="Cambria Math" panose="02040503050406030204" pitchFamily="18" charset="0"/>
                      </a:rPr>
                      <m:t>𝟓𝟕</m:t>
                    </m:r>
                    <m:rad>
                      <m:radPr>
                        <m:degHide m:val="on"/>
                        <m:ctrlPr>
                          <a:rPr lang="vi-VN" sz="2000" b="1" i="1" smtClean="0">
                            <a:latin typeface="Cambria Math" panose="02040503050406030204" pitchFamily="18" charset="0"/>
                          </a:rPr>
                        </m:ctrlPr>
                      </m:radPr>
                      <m:deg/>
                      <m:e>
                        <m:r>
                          <a:rPr lang="vi-VN" sz="2000" b="1" i="0" smtClean="0">
                            <a:latin typeface="Cambria Math" panose="02040503050406030204" pitchFamily="18" charset="0"/>
                          </a:rPr>
                          <m:t>𝐡</m:t>
                        </m:r>
                      </m:e>
                    </m:rad>
                  </m:oMath>
                </a14:m>
                <a:endParaRPr lang="vi-VN" sz="2000" b="1" dirty="0">
                  <a:solidFill>
                    <a:schemeClr val="tx1"/>
                  </a:solidFill>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vi-VN" sz="2000" b="1" dirty="0">
                    <a:latin typeface="Times New Roman" panose="02020603050405020304" pitchFamily="18" charset="0"/>
                    <a:cs typeface="Times New Roman" panose="02020603050405020304" pitchFamily="18" charset="0"/>
                  </a:rPr>
                  <a:t>Hãy tính khoảng cách d từ người đó đến đường chân trời, biết người đó đang đứng trên hải đăng Mũi Đại Lãnh - Phú Yên có chiều cao của tầm mắt là 66m. </a:t>
                </a:r>
              </a:p>
              <a:p>
                <a:pPr marL="457200" indent="-457200" algn="just">
                  <a:lnSpc>
                    <a:spcPct val="150000"/>
                  </a:lnSpc>
                  <a:buAutoNum type="alphaLcParenR"/>
                </a:pPr>
                <a:r>
                  <a:rPr lang="vi-VN" sz="2000" b="1" dirty="0">
                    <a:latin typeface="Times New Roman" panose="02020603050405020304" pitchFamily="18" charset="0"/>
                    <a:cs typeface="Times New Roman" panose="02020603050405020304" pitchFamily="18" charset="0"/>
                  </a:rPr>
                  <a:t>Nếu muốn nhìn thấy đường chân trời từ khoảng cách 22km thì vị trí quan sát của ngọn hải đăng phải được xây cao bao nhiêu so với mặt nước biển? </a:t>
                </a:r>
              </a:p>
              <a:p>
                <a:pPr algn="just">
                  <a:lnSpc>
                    <a:spcPct val="150000"/>
                  </a:lnSpc>
                </a:pPr>
                <a:endParaRPr lang="vi-VN" sz="2000" b="1" dirty="0">
                  <a:latin typeface="Times New Roman" panose="02020603050405020304" pitchFamily="18" charset="0"/>
                  <a:cs typeface="Times New Roman" panose="02020603050405020304" pitchFamily="18" charset="0"/>
                </a:endParaRPr>
              </a:p>
            </p:txBody>
          </p:sp>
        </mc:Choice>
        <mc:Fallback xmlns="">
          <p:sp>
            <p:nvSpPr>
              <p:cNvPr id="2" name="TextBox 1">
                <a:extLst>
                  <a:ext uri="{FF2B5EF4-FFF2-40B4-BE49-F238E27FC236}">
                    <a16:creationId xmlns:a16="http://schemas.microsoft.com/office/drawing/2014/main" id="{D280199F-0566-449F-BEC6-09C8DBE72752}"/>
                  </a:ext>
                </a:extLst>
              </p:cNvPr>
              <p:cNvSpPr txBox="1">
                <a:spLocks noRot="1" noChangeAspect="1" noMove="1" noResize="1" noEditPoints="1" noAdjustHandles="1" noChangeArrowheads="1" noChangeShapeType="1" noTextEdit="1"/>
              </p:cNvSpPr>
              <p:nvPr/>
            </p:nvSpPr>
            <p:spPr>
              <a:xfrm>
                <a:off x="785808" y="14394"/>
                <a:ext cx="8686799" cy="7011791"/>
              </a:xfrm>
              <a:prstGeom prst="rect">
                <a:avLst/>
              </a:prstGeom>
              <a:blipFill>
                <a:blip r:embed="rId2"/>
                <a:stretch>
                  <a:fillRect l="-772" r="-70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904B603-4CC8-4D49-94B8-7C69F486B330}"/>
                  </a:ext>
                </a:extLst>
              </p:cNvPr>
              <p:cNvSpPr txBox="1"/>
              <p:nvPr/>
            </p:nvSpPr>
            <p:spPr>
              <a:xfrm>
                <a:off x="2890847" y="5171003"/>
                <a:ext cx="2924170" cy="400110"/>
              </a:xfrm>
              <a:prstGeom prst="rect">
                <a:avLst/>
              </a:prstGeom>
              <a:noFill/>
            </p:spPr>
            <p:txBody>
              <a:bodyPr wrap="square" rtlCol="0">
                <a:spAutoFit/>
              </a:bodyPr>
              <a:lstStyle/>
              <a:p>
                <a:r>
                  <a:rPr lang="vi-VN" sz="2000" b="1" dirty="0">
                    <a:solidFill>
                      <a:srgbClr val="0432FF"/>
                    </a:solidFill>
                    <a:latin typeface="Times New Roman" panose="02020603050405020304" pitchFamily="18" charset="0"/>
                    <a:cs typeface="Times New Roman" panose="02020603050405020304" pitchFamily="18" charset="0"/>
                  </a:rPr>
                  <a:t>Đáp án: </a:t>
                </a:r>
                <a14:m>
                  <m:oMath xmlns:m="http://schemas.openxmlformats.org/officeDocument/2006/math">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𝟐𝟗</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 (</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𝒌𝒎</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oMath>
                </a14:m>
                <a:endParaRPr lang="vi-VN" sz="2000" b="1" dirty="0">
                  <a:latin typeface="Times New Roman" panose="02020603050405020304" pitchFamily="18" charset="0"/>
                  <a:cs typeface="Times New Roman" panose="02020603050405020304" pitchFamily="18" charset="0"/>
                </a:endParaRPr>
              </a:p>
            </p:txBody>
          </p:sp>
        </mc:Choice>
        <mc:Fallback xmlns="">
          <p:sp>
            <p:nvSpPr>
              <p:cNvPr id="3" name="TextBox 2">
                <a:extLst>
                  <a:ext uri="{FF2B5EF4-FFF2-40B4-BE49-F238E27FC236}">
                    <a16:creationId xmlns:a16="http://schemas.microsoft.com/office/drawing/2014/main" id="{B904B603-4CC8-4D49-94B8-7C69F486B330}"/>
                  </a:ext>
                </a:extLst>
              </p:cNvPr>
              <p:cNvSpPr txBox="1">
                <a:spLocks noRot="1" noChangeAspect="1" noMove="1" noResize="1" noEditPoints="1" noAdjustHandles="1" noChangeArrowheads="1" noChangeShapeType="1" noTextEdit="1"/>
              </p:cNvSpPr>
              <p:nvPr/>
            </p:nvSpPr>
            <p:spPr>
              <a:xfrm>
                <a:off x="2890847" y="5171003"/>
                <a:ext cx="2924170" cy="400110"/>
              </a:xfrm>
              <a:prstGeom prst="rect">
                <a:avLst/>
              </a:prstGeom>
              <a:blipFill>
                <a:blip r:embed="rId3"/>
                <a:stretch>
                  <a:fillRect l="-2083" t="-7576" b="-2575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9CFECE8-AED2-4633-A72C-5098AB82E73E}"/>
                  </a:ext>
                </a:extLst>
              </p:cNvPr>
              <p:cNvSpPr txBox="1"/>
              <p:nvPr/>
            </p:nvSpPr>
            <p:spPr>
              <a:xfrm>
                <a:off x="1257308" y="6488668"/>
                <a:ext cx="2924170" cy="400110"/>
              </a:xfrm>
              <a:prstGeom prst="rect">
                <a:avLst/>
              </a:prstGeom>
              <a:noFill/>
            </p:spPr>
            <p:txBody>
              <a:bodyPr wrap="square" rtlCol="0">
                <a:spAutoFit/>
              </a:bodyPr>
              <a:lstStyle/>
              <a:p>
                <a:r>
                  <a:rPr lang="vi-VN" sz="2000" b="1" dirty="0">
                    <a:solidFill>
                      <a:srgbClr val="0432FF"/>
                    </a:solidFill>
                    <a:latin typeface="Times New Roman" panose="02020603050405020304" pitchFamily="18" charset="0"/>
                    <a:cs typeface="Times New Roman" panose="02020603050405020304" pitchFamily="18" charset="0"/>
                  </a:rPr>
                  <a:t>Đáp án: </a:t>
                </a:r>
                <a14:m>
                  <m:oMath xmlns:m="http://schemas.openxmlformats.org/officeDocument/2006/math">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𝟑𝟖</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 (</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𝒎</m:t>
                    </m:r>
                    <m:r>
                      <a:rPr lang="vi-VN" sz="20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oMath>
                </a14:m>
                <a:endParaRPr lang="vi-VN" sz="2000" b="1" dirty="0">
                  <a:solidFill>
                    <a:srgbClr val="0432FF"/>
                  </a:solidFill>
                  <a:latin typeface="Times New Roman" panose="02020603050405020304" pitchFamily="18"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59CFECE8-AED2-4633-A72C-5098AB82E73E}"/>
                  </a:ext>
                </a:extLst>
              </p:cNvPr>
              <p:cNvSpPr txBox="1">
                <a:spLocks noRot="1" noChangeAspect="1" noMove="1" noResize="1" noEditPoints="1" noAdjustHandles="1" noChangeArrowheads="1" noChangeShapeType="1" noTextEdit="1"/>
              </p:cNvSpPr>
              <p:nvPr/>
            </p:nvSpPr>
            <p:spPr>
              <a:xfrm>
                <a:off x="1257308" y="6488668"/>
                <a:ext cx="2924170" cy="400110"/>
              </a:xfrm>
              <a:prstGeom prst="rect">
                <a:avLst/>
              </a:prstGeom>
              <a:blipFill>
                <a:blip r:embed="rId4"/>
                <a:stretch>
                  <a:fillRect l="-2083" t="-7576" b="-25758"/>
                </a:stretch>
              </a:blipFill>
            </p:spPr>
            <p:txBody>
              <a:bodyPr/>
              <a:lstStyle/>
              <a:p>
                <a:r>
                  <a:rPr lang="vi-VN">
                    <a:noFill/>
                  </a:rPr>
                  <a:t> </a:t>
                </a:r>
              </a:p>
            </p:txBody>
          </p:sp>
        </mc:Fallback>
      </mc:AlternateContent>
    </p:spTree>
    <p:extLst>
      <p:ext uri="{BB962C8B-B14F-4D97-AF65-F5344CB8AC3E}">
        <p14:creationId xmlns:p14="http://schemas.microsoft.com/office/powerpoint/2010/main" val="121767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982883" y="300029"/>
            <a:ext cx="5731441"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2/ HÀM SỐ BẬC NHẤT:</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9B5E8225-497B-4010-9E3D-F5674BC011FE}"/>
              </a:ext>
            </a:extLst>
          </p:cNvPr>
          <p:cNvSpPr txBox="1"/>
          <p:nvPr/>
        </p:nvSpPr>
        <p:spPr>
          <a:xfrm>
            <a:off x="785808" y="865035"/>
            <a:ext cx="8686799" cy="5831853"/>
          </a:xfrm>
          <a:prstGeom prst="rect">
            <a:avLst/>
          </a:prstGeom>
          <a:noFill/>
        </p:spPr>
        <p:txBody>
          <a:bodyPr wrap="square" rtlCol="0">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ĐỀ BÀI: </a:t>
            </a:r>
            <a:r>
              <a:rPr lang="en-US" sz="2800" b="1" dirty="0">
                <a:latin typeface="Times New Roman" panose="02020603050405020304" pitchFamily="18" charset="0"/>
                <a:cs typeface="Times New Roman" panose="02020603050405020304" pitchFamily="18" charset="0"/>
              </a:rPr>
              <a:t>Cho </a:t>
            </a:r>
            <a:r>
              <a:rPr lang="en-US" sz="2800" b="1" dirty="0" err="1">
                <a:latin typeface="Times New Roman" panose="02020603050405020304" pitchFamily="18" charset="0"/>
                <a:cs typeface="Times New Roman" panose="02020603050405020304" pitchFamily="18" charset="0"/>
              </a:rPr>
              <a:t>hàm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y = x – 2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thị</a:t>
            </a:r>
            <a:r>
              <a:rPr lang="en-US" sz="2800" b="1" dirty="0">
                <a:latin typeface="Times New Roman" panose="02020603050405020304" pitchFamily="18" charset="0"/>
                <a:cs typeface="Times New Roman" panose="02020603050405020304" pitchFamily="18" charset="0"/>
              </a:rPr>
              <a:t> (d)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p>
          <a:p>
            <a:pPr algn="just">
              <a:lnSpc>
                <a:spcPct val="150000"/>
              </a:lnSpc>
            </a:pPr>
            <a:r>
              <a:rPr lang="en-US" sz="2800" b="1" dirty="0">
                <a:latin typeface="Times New Roman" panose="02020603050405020304" pitchFamily="18" charset="0"/>
                <a:cs typeface="Times New Roman" panose="02020603050405020304" pitchFamily="18" charset="0"/>
              </a:rPr>
              <a:t>y = 2x + 1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thị</a:t>
            </a:r>
            <a:r>
              <a:rPr lang="en-US" sz="2800" b="1" dirty="0">
                <a:latin typeface="Times New Roman" panose="02020603050405020304" pitchFamily="18" charset="0"/>
                <a:cs typeface="Times New Roman" panose="02020603050405020304" pitchFamily="18" charset="0"/>
              </a:rPr>
              <a:t> (d’) </a:t>
            </a:r>
          </a:p>
          <a:p>
            <a:pPr marL="457200" indent="-457200" algn="just">
              <a:lnSpc>
                <a:spcPct val="150000"/>
              </a:lnSpc>
              <a:buAutoNum type="alphaLcParenR"/>
            </a:pPr>
            <a:r>
              <a:rPr lang="en-US" sz="2800" b="1" dirty="0" err="1">
                <a:solidFill>
                  <a:schemeClr val="tx1"/>
                </a:solidFill>
                <a:latin typeface="Times New Roman" panose="02020603050405020304" pitchFamily="18" charset="0"/>
                <a:cs typeface="Times New Roman" panose="02020603050405020304" pitchFamily="18" charset="0"/>
              </a:rPr>
              <a:t>Vẽ</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đồ</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thị</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(d)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(d’) </a:t>
            </a:r>
            <a:r>
              <a:rPr lang="en-US" sz="2800" b="1" dirty="0" err="1">
                <a:solidFill>
                  <a:schemeClr val="tx1"/>
                </a:solidFill>
                <a:latin typeface="Times New Roman" panose="02020603050405020304" pitchFamily="18" charset="0"/>
                <a:cs typeface="Times New Roman" panose="02020603050405020304" pitchFamily="18" charset="0"/>
              </a:rPr>
              <a:t>trên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cùng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một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mặt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phẳng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tọa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độ</a:t>
            </a:r>
            <a:r>
              <a:rPr lang="en-US" sz="2800" b="1" dirty="0">
                <a:solidFill>
                  <a:schemeClr val="tx1"/>
                </a:solidFill>
                <a:latin typeface="Times New Roman" panose="02020603050405020304" pitchFamily="18" charset="0"/>
                <a:cs typeface="Times New Roman" panose="02020603050405020304" pitchFamily="18" charset="0"/>
              </a:rPr>
              <a:t> Oxy  </a:t>
            </a:r>
          </a:p>
          <a:p>
            <a:pPr marL="457200" indent="-457200" algn="just">
              <a:lnSpc>
                <a:spcPct val="150000"/>
              </a:lnSpc>
              <a:buAutoNum type="alphaLcParenR"/>
            </a:pPr>
            <a:r>
              <a:rPr lang="en-US" sz="2800" b="1" dirty="0" err="1">
                <a:latin typeface="Times New Roman" panose="02020603050405020304" pitchFamily="18" charset="0"/>
                <a:cs typeface="Times New Roman" panose="02020603050405020304" pitchFamily="18" charset="0"/>
              </a:rPr>
              <a:t>Tìm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tọa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giao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điểm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(d)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(d’) </a:t>
            </a:r>
            <a:r>
              <a:rPr lang="en-US" sz="2800" b="1" dirty="0" err="1">
                <a:latin typeface="Times New Roman" panose="02020603050405020304" pitchFamily="18" charset="0"/>
                <a:cs typeface="Times New Roman" panose="02020603050405020304" pitchFamily="18" charset="0"/>
              </a:rPr>
              <a:t>bằng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phép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toán</a:t>
            </a:r>
            <a:endParaRPr lang="en-US" sz="2800" b="1" dirty="0">
              <a:latin typeface="Times New Roman" panose="02020603050405020304" pitchFamily="18" charset="0"/>
              <a:cs typeface="Times New Roman" panose="02020603050405020304" pitchFamily="18" charset="0"/>
            </a:endParaRPr>
          </a:p>
          <a:p>
            <a:pPr algn="just">
              <a:lnSpc>
                <a:spcPct val="150000"/>
              </a:lnSpc>
            </a:pPr>
            <a:endParaRPr lang="en-US" sz="2800" b="1" dirty="0">
              <a:latin typeface="Times New Roman" panose="02020603050405020304" pitchFamily="18" charset="0"/>
              <a:cs typeface="Times New Roman" panose="02020603050405020304" pitchFamily="18" charset="0"/>
            </a:endParaRPr>
          </a:p>
          <a:p>
            <a:pPr algn="just">
              <a:lnSpc>
                <a:spcPct val="150000"/>
              </a:lnSpc>
            </a:pPr>
            <a:r>
              <a:rPr lang="en-US" sz="2800" b="1" dirty="0">
                <a:latin typeface="Times New Roman" panose="02020603050405020304" pitchFamily="18" charset="0"/>
                <a:cs typeface="Times New Roman" panose="02020603050405020304" pitchFamily="18" charset="0"/>
              </a:rPr>
              <a:t>c) </a:t>
            </a:r>
            <a:r>
              <a:rPr lang="en-US" sz="2800" b="1" dirty="0" err="1">
                <a:solidFill>
                  <a:schemeClr val="tx1"/>
                </a:solidFill>
                <a:latin typeface="Times New Roman" panose="02020603050405020304" pitchFamily="18" charset="0"/>
                <a:cs typeface="Times New Roman" panose="02020603050405020304" pitchFamily="18" charset="0"/>
              </a:rPr>
              <a:t>Viết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phương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đường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thẳng</a:t>
            </a:r>
            <a:r>
              <a:rPr lang="en-US" sz="2800" b="1" dirty="0">
                <a:solidFill>
                  <a:schemeClr val="tx1"/>
                </a:solidFill>
                <a:latin typeface="Times New Roman" panose="02020603050405020304" pitchFamily="18" charset="0"/>
                <a:cs typeface="Times New Roman" panose="02020603050405020304" pitchFamily="18" charset="0"/>
              </a:rPr>
              <a:t> (D) </a:t>
            </a:r>
            <a:r>
              <a:rPr lang="en-US" sz="2800" b="1" dirty="0" err="1">
                <a:solidFill>
                  <a:schemeClr val="tx1"/>
                </a:solidFill>
                <a:latin typeface="Times New Roman" panose="02020603050405020304" pitchFamily="18" charset="0"/>
                <a:cs typeface="Times New Roman" panose="02020603050405020304" pitchFamily="18" charset="0"/>
              </a:rPr>
              <a:t>biết</a:t>
            </a:r>
            <a:r>
              <a:rPr lang="en-US" sz="2800" b="1" dirty="0">
                <a:solidFill>
                  <a:schemeClr val="tx1"/>
                </a:solidFill>
                <a:latin typeface="Times New Roman" panose="02020603050405020304" pitchFamily="18" charset="0"/>
                <a:cs typeface="Times New Roman" panose="02020603050405020304" pitchFamily="18" charset="0"/>
              </a:rPr>
              <a:t> (D) // (d) </a:t>
            </a:r>
            <a:r>
              <a:rPr lang="en-US" sz="2800" b="1" dirty="0" err="1">
                <a:solidFill>
                  <a:schemeClr val="tx1"/>
                </a:solidFill>
                <a:latin typeface="Times New Roman" panose="02020603050405020304" pitchFamily="18" charset="0"/>
                <a:cs typeface="Times New Roman" panose="02020603050405020304" pitchFamily="18" charset="0"/>
              </a:rPr>
              <a:t>và</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đi</a:t>
            </a:r>
            <a:r>
              <a:rPr lang="en-US" sz="2800" b="1" dirty="0">
                <a:solidFill>
                  <a:schemeClr val="tx1"/>
                </a:solidFill>
                <a:latin typeface="Times New Roman" panose="02020603050405020304" pitchFamily="18" charset="0"/>
                <a:cs typeface="Times New Roman" panose="02020603050405020304" pitchFamily="18" charset="0"/>
              </a:rPr>
              <a:t> qua </a:t>
            </a:r>
            <a:r>
              <a:rPr lang="en-US" sz="2800" b="1" dirty="0" err="1">
                <a:solidFill>
                  <a:schemeClr val="tx1"/>
                </a:solidFill>
                <a:latin typeface="Times New Roman" panose="02020603050405020304" pitchFamily="18" charset="0"/>
                <a:cs typeface="Times New Roman" panose="02020603050405020304" pitchFamily="18" charset="0"/>
              </a:rPr>
              <a:t>điểm</a:t>
            </a:r>
            <a:r>
              <a:rPr lang="en-US" sz="2800" b="1" dirty="0">
                <a:solidFill>
                  <a:schemeClr val="tx1"/>
                </a:solidFill>
                <a:latin typeface="Times New Roman" panose="02020603050405020304" pitchFamily="18" charset="0"/>
                <a:cs typeface="Times New Roman" panose="02020603050405020304" pitchFamily="18" charset="0"/>
              </a:rPr>
              <a:t> A (</a:t>
            </a:r>
            <a:r>
              <a:rPr lang="en-US" sz="2800" b="1" dirty="0">
                <a:latin typeface="Times New Roman" panose="02020603050405020304" pitchFamily="18" charset="0"/>
                <a:cs typeface="Times New Roman" panose="02020603050405020304" pitchFamily="18" charset="0"/>
              </a:rPr>
              <a:t>–</a:t>
            </a:r>
            <a:r>
              <a:rPr lang="en-US" sz="2800" b="1" dirty="0">
                <a:solidFill>
                  <a:schemeClr val="tx1"/>
                </a:solidFill>
                <a:latin typeface="Times New Roman" panose="02020603050405020304" pitchFamily="18" charset="0"/>
                <a:cs typeface="Times New Roman" panose="02020603050405020304" pitchFamily="18" charset="0"/>
              </a:rPr>
              <a:t>1; 1)</a:t>
            </a:r>
          </a:p>
          <a:p>
            <a:pPr algn="just">
              <a:lnSpc>
                <a:spcPct val="150000"/>
              </a:lnSpc>
            </a:pP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06FEDB12-B2DB-43D5-87B8-7C69AB39B649}"/>
              </a:ext>
            </a:extLst>
          </p:cNvPr>
          <p:cNvSpPr txBox="1"/>
          <p:nvPr/>
        </p:nvSpPr>
        <p:spPr>
          <a:xfrm>
            <a:off x="3047702" y="2914647"/>
            <a:ext cx="3666622" cy="523220"/>
          </a:xfrm>
          <a:prstGeom prst="rect">
            <a:avLst/>
          </a:prstGeom>
          <a:noFill/>
        </p:spPr>
        <p:txBody>
          <a:bodyPr wrap="square" rtlCol="0">
            <a:spAutoFit/>
          </a:bodyPr>
          <a:lstStyle/>
          <a:p>
            <a:r>
              <a:rPr lang="en-US" sz="2800" b="1" dirty="0">
                <a:solidFill>
                  <a:srgbClr val="0432FF"/>
                </a:solidFill>
                <a:latin typeface="Times New Roman" panose="02020603050405020304" pitchFamily="18" charset="0"/>
                <a:cs typeface="Times New Roman" panose="02020603050405020304" pitchFamily="18" charset="0"/>
              </a:rPr>
              <a:t>(HS </a:t>
            </a:r>
            <a:r>
              <a:rPr lang="en-US" sz="2800" b="1" dirty="0" err="1">
                <a:solidFill>
                  <a:srgbClr val="0432FF"/>
                </a:solidFill>
                <a:latin typeface="Times New Roman" panose="02020603050405020304" pitchFamily="18" charset="0"/>
                <a:cs typeface="Times New Roman" panose="02020603050405020304" pitchFamily="18" charset="0"/>
              </a:rPr>
              <a:t>tự</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thực</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hiện</a:t>
            </a:r>
            <a:r>
              <a:rPr lang="en-US" sz="2800" b="1" dirty="0">
                <a:solidFill>
                  <a:srgbClr val="0432FF"/>
                </a:solidFill>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B991AD3-5AEA-4B60-97C7-D95EA2F01E5F}"/>
              </a:ext>
            </a:extLst>
          </p:cNvPr>
          <p:cNvSpPr txBox="1"/>
          <p:nvPr/>
        </p:nvSpPr>
        <p:spPr>
          <a:xfrm>
            <a:off x="798362" y="4186238"/>
            <a:ext cx="8165301"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tọa</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độ</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giao</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điểm</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của</a:t>
            </a:r>
            <a:r>
              <a:rPr lang="en-US" sz="2800" b="1" dirty="0">
                <a:solidFill>
                  <a:srgbClr val="0432FF"/>
                </a:solidFill>
                <a:latin typeface="Times New Roman" panose="02020603050405020304" pitchFamily="18" charset="0"/>
                <a:cs typeface="Times New Roman" panose="02020603050405020304" pitchFamily="18" charset="0"/>
              </a:rPr>
              <a:t> (d) </a:t>
            </a:r>
            <a:r>
              <a:rPr lang="en-US" sz="2800" b="1" dirty="0" err="1">
                <a:solidFill>
                  <a:srgbClr val="0432FF"/>
                </a:solidFill>
                <a:latin typeface="Times New Roman" panose="02020603050405020304" pitchFamily="18" charset="0"/>
                <a:cs typeface="Times New Roman" panose="02020603050405020304" pitchFamily="18" charset="0"/>
              </a:rPr>
              <a:t>và</a:t>
            </a:r>
            <a:r>
              <a:rPr lang="en-US" sz="2800" b="1" dirty="0">
                <a:solidFill>
                  <a:srgbClr val="0432FF"/>
                </a:solidFill>
                <a:latin typeface="Times New Roman" panose="02020603050405020304" pitchFamily="18" charset="0"/>
                <a:cs typeface="Times New Roman" panose="02020603050405020304" pitchFamily="18" charset="0"/>
              </a:rPr>
              <a:t> (d’) </a:t>
            </a:r>
            <a:r>
              <a:rPr lang="en-US" sz="2800" b="1" dirty="0" err="1">
                <a:solidFill>
                  <a:srgbClr val="0432FF"/>
                </a:solidFill>
                <a:latin typeface="Times New Roman" panose="02020603050405020304" pitchFamily="18" charset="0"/>
                <a:cs typeface="Times New Roman" panose="02020603050405020304" pitchFamily="18" charset="0"/>
              </a:rPr>
              <a:t>là</a:t>
            </a:r>
            <a:r>
              <a:rPr lang="en-US" sz="2800" b="1" dirty="0">
                <a:solidFill>
                  <a:srgbClr val="0432FF"/>
                </a:solidFill>
                <a:latin typeface="Times New Roman" panose="02020603050405020304" pitchFamily="18" charset="0"/>
                <a:cs typeface="Times New Roman" panose="02020603050405020304" pitchFamily="18" charset="0"/>
              </a:rPr>
              <a:t> (– 3; – 5)</a:t>
            </a:r>
          </a:p>
        </p:txBody>
      </p:sp>
      <p:sp>
        <p:nvSpPr>
          <p:cNvPr id="9" name="TextBox 8">
            <a:extLst>
              <a:ext uri="{FF2B5EF4-FFF2-40B4-BE49-F238E27FC236}">
                <a16:creationId xmlns:a16="http://schemas.microsoft.com/office/drawing/2014/main" id="{0C06A8F3-D327-475E-920D-6F29FF549974}"/>
              </a:ext>
            </a:extLst>
          </p:cNvPr>
          <p:cNvSpPr txBox="1"/>
          <p:nvPr/>
        </p:nvSpPr>
        <p:spPr>
          <a:xfrm>
            <a:off x="785807" y="6050117"/>
            <a:ext cx="8329617"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phương</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trình</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đường</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thẳng</a:t>
            </a:r>
            <a:r>
              <a:rPr lang="en-US" sz="2800" b="1" dirty="0">
                <a:solidFill>
                  <a:srgbClr val="0432FF"/>
                </a:solidFill>
                <a:latin typeface="Times New Roman" panose="02020603050405020304" pitchFamily="18" charset="0"/>
                <a:cs typeface="Times New Roman" panose="02020603050405020304" pitchFamily="18" charset="0"/>
              </a:rPr>
              <a:t> (D): y = x + 2</a:t>
            </a:r>
          </a:p>
        </p:txBody>
      </p:sp>
    </p:spTree>
    <p:extLst>
      <p:ext uri="{BB962C8B-B14F-4D97-AF65-F5344CB8AC3E}">
        <p14:creationId xmlns:p14="http://schemas.microsoft.com/office/powerpoint/2010/main" val="278458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3A2D0F-2119-45C4-9B80-157CA02E876C}"/>
              </a:ext>
            </a:extLst>
          </p:cNvPr>
          <p:cNvSpPr txBox="1"/>
          <p:nvPr/>
        </p:nvSpPr>
        <p:spPr>
          <a:xfrm>
            <a:off x="1037473" y="415619"/>
            <a:ext cx="3454920" cy="584775"/>
          </a:xfrm>
          <a:prstGeom prst="rect">
            <a:avLst/>
          </a:prstGeom>
          <a:noFill/>
        </p:spPr>
        <p:txBody>
          <a:bodyPr wrap="none" rtlCol="0">
            <a:spAutoFit/>
          </a:bodyPr>
          <a:lstStyle/>
          <a:p>
            <a:pPr algn="ctr"/>
            <a:r>
              <a:rPr lang="en-US" sz="3200" b="1" dirty="0">
                <a:solidFill>
                  <a:srgbClr val="0432FF"/>
                </a:solidFill>
                <a:latin typeface="Times New Roman" panose="02020603050405020304" pitchFamily="18" charset="0"/>
                <a:cs typeface="Times New Roman" panose="02020603050405020304" pitchFamily="18" charset="0"/>
              </a:rPr>
              <a:t>TOÁN THỰC TẾ:</a:t>
            </a:r>
            <a:endParaRPr lang="vi-VN" sz="3200" b="1" dirty="0">
              <a:solidFill>
                <a:srgbClr val="0432FF"/>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9E484C6-DC03-484E-A79A-7B59F7A2B078}"/>
              </a:ext>
            </a:extLst>
          </p:cNvPr>
          <p:cNvSpPr txBox="1"/>
          <p:nvPr/>
        </p:nvSpPr>
        <p:spPr>
          <a:xfrm>
            <a:off x="785808" y="1028759"/>
            <a:ext cx="8686799" cy="5262979"/>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Bài 1: </a:t>
            </a:r>
            <a:r>
              <a:rPr lang="en-US" sz="2800" b="1" dirty="0" err="1">
                <a:latin typeface="Times New Roman" panose="02020603050405020304" pitchFamily="18" charset="0"/>
                <a:cs typeface="Times New Roman" panose="02020603050405020304" pitchFamily="18" charset="0"/>
              </a:rPr>
              <a:t>Khi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nuôi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thí</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nghiệm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sinh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vật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thấy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rằng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nếu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diện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tích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n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trung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vụ</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tăng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nặng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P = 480 – 20n (g)</a:t>
            </a:r>
            <a:endParaRPr lang="vi-VN" sz="2800" b="1" dirty="0">
              <a:latin typeface="Times New Roman" panose="02020603050405020304" pitchFamily="18" charset="0"/>
              <a:cs typeface="Times New Roman" panose="02020603050405020304" pitchFamily="18" charset="0"/>
            </a:endParaRPr>
          </a:p>
          <a:p>
            <a:pPr marL="514350" lvl="0" indent="-514350">
              <a:buAutoNum type="alphaLcParenR"/>
            </a:pPr>
            <a:r>
              <a:rPr lang="en-US" sz="2800" b="1" dirty="0" err="1">
                <a:latin typeface="Times New Roman" panose="02020603050405020304" pitchFamily="18" charset="0"/>
                <a:cs typeface="Times New Roman" panose="02020603050405020304" pitchFamily="18" charset="0"/>
              </a:rPr>
              <a:t>Nếu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thả</a:t>
            </a:r>
            <a:r>
              <a:rPr lang="en-US" sz="2800" b="1" dirty="0">
                <a:latin typeface="Times New Roman" panose="02020603050405020304" pitchFamily="18" charset="0"/>
                <a:cs typeface="Times New Roman" panose="02020603050405020304" pitchFamily="18" charset="0"/>
              </a:rPr>
              <a:t> 9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diện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tích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vụ</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trung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sẽ</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tăng</a:t>
            </a:r>
            <a:r>
              <a:rPr lang="en-US" sz="2800" b="1" dirty="0">
                <a:latin typeface="Times New Roman" panose="02020603050405020304" pitchFamily="18" charset="0"/>
                <a:cs typeface="Times New Roman" panose="02020603050405020304" pitchFamily="18" charset="0"/>
              </a:rPr>
              <a:t> bao </a:t>
            </a:r>
            <a:r>
              <a:rPr lang="en-US" sz="2800" b="1" dirty="0" err="1">
                <a:latin typeface="Times New Roman" panose="02020603050405020304" pitchFamily="18" charset="0"/>
                <a:cs typeface="Times New Roman" panose="02020603050405020304" pitchFamily="18" charset="0"/>
              </a:rPr>
              <a:t>nhiêu</a:t>
            </a:r>
            <a:r>
              <a:rPr lang="en-US" sz="2800" b="1" dirty="0">
                <a:latin typeface="Times New Roman" panose="02020603050405020304" pitchFamily="18" charset="0"/>
                <a:cs typeface="Times New Roman" panose="02020603050405020304" pitchFamily="18" charset="0"/>
              </a:rPr>
              <a:t> gam? </a:t>
            </a:r>
          </a:p>
          <a:p>
            <a:pPr lvl="0"/>
            <a:endParaRPr lang="en-US"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b) </a:t>
            </a:r>
            <a:r>
              <a:rPr lang="en-US" sz="2800" b="1" dirty="0" err="1">
                <a:latin typeface="Times New Roman" panose="02020603050405020304" pitchFamily="18" charset="0"/>
                <a:cs typeface="Times New Roman" panose="02020603050405020304" pitchFamily="18" charset="0"/>
              </a:rPr>
              <a:t>Nếu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muốn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tăng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thêm</a:t>
            </a:r>
            <a:r>
              <a:rPr lang="en-US" sz="2800" b="1" dirty="0">
                <a:latin typeface="Times New Roman" panose="02020603050405020304" pitchFamily="18" charset="0"/>
                <a:cs typeface="Times New Roman" panose="02020603050405020304" pitchFamily="18" charset="0"/>
              </a:rPr>
              <a:t> 80 gam </a:t>
            </a:r>
            <a:r>
              <a:rPr lang="en-US" sz="2800" b="1" dirty="0" err="1">
                <a:latin typeface="Times New Roman" panose="02020603050405020304" pitchFamily="18" charset="0"/>
                <a:cs typeface="Times New Roman" panose="02020603050405020304" pitchFamily="18" charset="0"/>
              </a:rPr>
              <a:t>sau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vụ</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cần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thả</a:t>
            </a:r>
            <a:r>
              <a:rPr lang="en-US" sz="2800" b="1" dirty="0">
                <a:latin typeface="Times New Roman" panose="02020603050405020304" pitchFamily="18" charset="0"/>
                <a:cs typeface="Times New Roman" panose="02020603050405020304" pitchFamily="18" charset="0"/>
              </a:rPr>
              <a:t> bao </a:t>
            </a:r>
            <a:r>
              <a:rPr lang="en-US" sz="2800" b="1" dirty="0" err="1">
                <a:latin typeface="Times New Roman" panose="02020603050405020304" pitchFamily="18" charset="0"/>
                <a:cs typeface="Times New Roman" panose="02020603050405020304" pitchFamily="18" charset="0"/>
              </a:rPr>
              <a:t>nhiêu</a:t>
            </a:r>
            <a:r>
              <a:rPr lang="en-US" sz="2800" b="1" dirty="0">
                <a:latin typeface="Times New Roman" panose="02020603050405020304" pitchFamily="18" charset="0"/>
                <a:cs typeface="Times New Roman" panose="02020603050405020304" pitchFamily="18" charset="0"/>
              </a:rPr>
              <a:t> con </a:t>
            </a:r>
            <a:r>
              <a:rPr lang="en-US" sz="2800" b="1" dirty="0" err="1">
                <a:latin typeface="Times New Roman" panose="02020603050405020304" pitchFamily="18" charset="0"/>
                <a:cs typeface="Times New Roman" panose="02020603050405020304" pitchFamily="18" charset="0"/>
              </a:rPr>
              <a:t>cá</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diện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tích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hồ</a:t>
            </a:r>
            <a:r>
              <a:rPr lang="en-US" sz="2800" b="1" dirty="0">
                <a:latin typeface="Times New Roman" panose="02020603050405020304" pitchFamily="18" charset="0"/>
                <a:cs typeface="Times New Roman" panose="02020603050405020304" pitchFamily="18" charset="0"/>
              </a:rPr>
              <a:t>?</a:t>
            </a:r>
          </a:p>
          <a:p>
            <a:pPr lvl="0"/>
            <a:endParaRPr lang="en-US" sz="28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3ACEE1FA-DE4E-4127-802F-09B37AE0857C}"/>
              </a:ext>
            </a:extLst>
          </p:cNvPr>
          <p:cNvSpPr txBox="1"/>
          <p:nvPr/>
        </p:nvSpPr>
        <p:spPr>
          <a:xfrm>
            <a:off x="908880" y="3993359"/>
            <a:ext cx="3205915"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300 (g)</a:t>
            </a:r>
          </a:p>
        </p:txBody>
      </p:sp>
      <p:sp>
        <p:nvSpPr>
          <p:cNvPr id="5" name="TextBox 4">
            <a:extLst>
              <a:ext uri="{FF2B5EF4-FFF2-40B4-BE49-F238E27FC236}">
                <a16:creationId xmlns:a16="http://schemas.microsoft.com/office/drawing/2014/main" id="{35AC5A05-65C2-4279-AD76-4606DF66A161}"/>
              </a:ext>
            </a:extLst>
          </p:cNvPr>
          <p:cNvSpPr txBox="1"/>
          <p:nvPr/>
        </p:nvSpPr>
        <p:spPr>
          <a:xfrm>
            <a:off x="908881" y="5834538"/>
            <a:ext cx="4320340"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20 con </a:t>
            </a:r>
            <a:r>
              <a:rPr lang="en-US" sz="2800" b="1" dirty="0" err="1">
                <a:solidFill>
                  <a:srgbClr val="0432FF"/>
                </a:solidFill>
                <a:latin typeface="Times New Roman" panose="02020603050405020304" pitchFamily="18" charset="0"/>
                <a:cs typeface="Times New Roman" panose="02020603050405020304" pitchFamily="18" charset="0"/>
              </a:rPr>
              <a:t>cá</a:t>
            </a:r>
            <a:endParaRPr lang="vi-VN" sz="2800" b="1" dirty="0">
              <a:solidFill>
                <a:srgbClr val="0432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412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714899-F9E0-4D45-B6BA-C17B0F3C130E}"/>
              </a:ext>
            </a:extLst>
          </p:cNvPr>
          <p:cNvSpPr txBox="1"/>
          <p:nvPr/>
        </p:nvSpPr>
        <p:spPr>
          <a:xfrm>
            <a:off x="771520" y="366623"/>
            <a:ext cx="8686799" cy="6124754"/>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Bài 2: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500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ngày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công</a:t>
            </a:r>
            <a:r>
              <a:rPr lang="en-US" sz="2800" b="1" dirty="0">
                <a:latin typeface="Times New Roman" panose="02020603050405020304" pitchFamily="18" charset="0"/>
                <a:cs typeface="Times New Roman" panose="02020603050405020304" pitchFamily="18" charset="0"/>
              </a:rPr>
              <a:t> ty </a:t>
            </a:r>
            <a:r>
              <a:rPr lang="en-US" sz="2800" b="1" dirty="0" err="1">
                <a:latin typeface="Times New Roman" panose="02020603050405020304" pitchFamily="18" charset="0"/>
                <a:cs typeface="Times New Roman" panose="02020603050405020304" pitchFamily="18" charset="0"/>
              </a:rPr>
              <a:t>sẽ</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chuyển</a:t>
            </a:r>
            <a:r>
              <a:rPr lang="en-US" sz="2800" b="1" dirty="0">
                <a:latin typeface="Times New Roman" panose="02020603050405020304" pitchFamily="18" charset="0"/>
                <a:cs typeface="Times New Roman" panose="02020603050405020304" pitchFamily="18" charset="0"/>
              </a:rPr>
              <a:t> 20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từ</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đến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cửa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lẻ</a:t>
            </a:r>
            <a:r>
              <a:rPr lang="en-US" sz="2800" b="1" dirty="0">
                <a:latin typeface="Times New Roman" panose="02020603050405020304" pitchFamily="18" charset="0"/>
                <a:cs typeface="Times New Roman" panose="02020603050405020304" pitchFamily="18" charset="0"/>
              </a:rPr>
              <a:t>.</a:t>
            </a:r>
            <a:endParaRPr lang="vi-VN" sz="2800" b="1" dirty="0">
              <a:latin typeface="Times New Roman" panose="02020603050405020304" pitchFamily="18" charset="0"/>
              <a:cs typeface="Times New Roman" panose="02020603050405020304" pitchFamily="18" charset="0"/>
            </a:endParaRPr>
          </a:p>
          <a:p>
            <a:pPr marL="514350" indent="-514350">
              <a:buAutoNum type="alphaLcParenR"/>
            </a:pPr>
            <a:r>
              <a:rPr lang="en-US" sz="2800" b="1" dirty="0" err="1">
                <a:latin typeface="Times New Roman" panose="02020603050405020304" pitchFamily="18" charset="0"/>
                <a:cs typeface="Times New Roman" panose="02020603050405020304" pitchFamily="18" charset="0"/>
              </a:rPr>
              <a:t>Lập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biểu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còn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y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theo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gian</a:t>
            </a:r>
            <a:r>
              <a:rPr lang="en-US" sz="2800" b="1" dirty="0">
                <a:latin typeface="Times New Roman" panose="02020603050405020304" pitchFamily="18" charset="0"/>
                <a:cs typeface="Times New Roman" panose="02020603050405020304" pitchFamily="18" charset="0"/>
              </a:rPr>
              <a:t> t (</a:t>
            </a:r>
            <a:r>
              <a:rPr lang="en-US" sz="2800" b="1" dirty="0" err="1">
                <a:latin typeface="Times New Roman" panose="02020603050405020304" pitchFamily="18" charset="0"/>
                <a:cs typeface="Times New Roman" panose="02020603050405020304" pitchFamily="18" charset="0"/>
              </a:rPr>
              <a:t>ngày</a:t>
            </a:r>
            <a:r>
              <a:rPr lang="en-US" sz="2800" b="1" dirty="0">
                <a:latin typeface="Times New Roman" panose="02020603050405020304" pitchFamily="18" charset="0"/>
                <a:cs typeface="Times New Roman" panose="02020603050405020304" pitchFamily="18" charset="0"/>
              </a:rPr>
              <a:t>)</a:t>
            </a:r>
          </a:p>
          <a:p>
            <a:endParaRPr lang="en-US" sz="2800" b="1"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b) Sau bao </a:t>
            </a:r>
            <a:r>
              <a:rPr lang="en-US" sz="2800" b="1" dirty="0" err="1">
                <a:latin typeface="Times New Roman" panose="02020603050405020304" pitchFamily="18" charset="0"/>
                <a:cs typeface="Times New Roman" panose="02020603050405020304" pitchFamily="18" charset="0"/>
              </a:rPr>
              <a:t>nhiêu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ngày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sẽ</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chuyển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đến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cửa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lẻ</a:t>
            </a:r>
            <a:r>
              <a:rPr lang="en-US" sz="2800" b="1" dirty="0">
                <a:latin typeface="Times New Roman" panose="02020603050405020304" pitchFamily="18" charset="0"/>
                <a:cs typeface="Times New Roman" panose="02020603050405020304" pitchFamily="18" charset="0"/>
              </a:rPr>
              <a:t>?</a:t>
            </a:r>
          </a:p>
          <a:p>
            <a:endParaRPr lang="en-US" sz="2800" b="1"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c)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B </a:t>
            </a:r>
            <a:r>
              <a:rPr lang="en-US" sz="2800" b="1" dirty="0" err="1">
                <a:latin typeface="Times New Roman" panose="02020603050405020304" pitchFamily="18" charset="0"/>
                <a:cs typeface="Times New Roman" panose="02020603050405020304" pitchFamily="18" charset="0"/>
              </a:rPr>
              <a:t>khác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600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mỗi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ngày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sẽ</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30 </a:t>
            </a:r>
            <a:r>
              <a:rPr lang="en-US" sz="2800" b="1" dirty="0" err="1">
                <a:latin typeface="Times New Roman" panose="02020603050405020304" pitchFamily="18" charset="0"/>
                <a:cs typeface="Times New Roman" panose="02020603050405020304" pitchFamily="18" charset="0"/>
              </a:rPr>
              <a:t>thùng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được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chuyển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đến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cửa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lẻ</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tốc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chuyển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như</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vậy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thì</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nào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sẽ</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hàng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trước</a:t>
            </a:r>
            <a:r>
              <a:rPr lang="en-US" sz="2800" b="1" dirty="0">
                <a:latin typeface="Times New Roman" panose="02020603050405020304" pitchFamily="18" charset="0"/>
                <a:cs typeface="Times New Roman" panose="02020603050405020304" pitchFamily="18" charset="0"/>
              </a:rPr>
              <a:t>?</a:t>
            </a:r>
          </a:p>
          <a:p>
            <a:endParaRPr lang="en-US" sz="28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1776644-B453-4E4F-8878-497EC04810B1}"/>
              </a:ext>
            </a:extLst>
          </p:cNvPr>
          <p:cNvSpPr txBox="1"/>
          <p:nvPr/>
        </p:nvSpPr>
        <p:spPr>
          <a:xfrm>
            <a:off x="771520" y="2500311"/>
            <a:ext cx="3886200"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y = 500 – 20t</a:t>
            </a:r>
          </a:p>
        </p:txBody>
      </p:sp>
      <p:sp>
        <p:nvSpPr>
          <p:cNvPr id="4" name="TextBox 3">
            <a:extLst>
              <a:ext uri="{FF2B5EF4-FFF2-40B4-BE49-F238E27FC236}">
                <a16:creationId xmlns:a16="http://schemas.microsoft.com/office/drawing/2014/main" id="{C649842A-0F2A-4A34-8813-EBC4EEEA78C2}"/>
              </a:ext>
            </a:extLst>
          </p:cNvPr>
          <p:cNvSpPr txBox="1"/>
          <p:nvPr/>
        </p:nvSpPr>
        <p:spPr>
          <a:xfrm>
            <a:off x="778653" y="3791606"/>
            <a:ext cx="3464719"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25 (</a:t>
            </a:r>
            <a:r>
              <a:rPr lang="en-US" sz="2800" b="1" dirty="0" err="1">
                <a:solidFill>
                  <a:srgbClr val="0432FF"/>
                </a:solidFill>
                <a:latin typeface="Times New Roman" panose="02020603050405020304" pitchFamily="18" charset="0"/>
                <a:cs typeface="Times New Roman" panose="02020603050405020304" pitchFamily="18" charset="0"/>
              </a:rPr>
              <a:t>ngày</a:t>
            </a:r>
            <a:r>
              <a:rPr lang="en-US" sz="2800" b="1" dirty="0">
                <a:solidFill>
                  <a:srgbClr val="0432FF"/>
                </a:solidFill>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9778EF5B-1698-43D4-B6BF-D6938DABF9C8}"/>
              </a:ext>
            </a:extLst>
          </p:cNvPr>
          <p:cNvSpPr txBox="1"/>
          <p:nvPr/>
        </p:nvSpPr>
        <p:spPr>
          <a:xfrm>
            <a:off x="764365" y="5920206"/>
            <a:ext cx="5665010" cy="523220"/>
          </a:xfrm>
          <a:prstGeom prst="rect">
            <a:avLst/>
          </a:prstGeom>
          <a:noFill/>
        </p:spPr>
        <p:txBody>
          <a:bodyPr wrap="square" rtlCol="0">
            <a:spAutoFit/>
          </a:bodyPr>
          <a:lstStyle/>
          <a:p>
            <a:r>
              <a:rPr lang="en-US" sz="2800" b="1" dirty="0" err="1">
                <a:solidFill>
                  <a:srgbClr val="0432FF"/>
                </a:solidFill>
                <a:latin typeface="Times New Roman" panose="02020603050405020304" pitchFamily="18" charset="0"/>
                <a:cs typeface="Times New Roman" panose="02020603050405020304" pitchFamily="18" charset="0"/>
              </a:rPr>
              <a:t>Đáp</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án</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kho</a:t>
            </a:r>
            <a:r>
              <a:rPr lang="en-US" sz="2800" b="1" dirty="0">
                <a:solidFill>
                  <a:srgbClr val="0432FF"/>
                </a:solidFill>
                <a:latin typeface="Times New Roman" panose="02020603050405020304" pitchFamily="18" charset="0"/>
                <a:cs typeface="Times New Roman" panose="02020603050405020304" pitchFamily="18" charset="0"/>
              </a:rPr>
              <a:t> B </a:t>
            </a:r>
            <a:r>
              <a:rPr lang="en-US" sz="2800" b="1" dirty="0" err="1">
                <a:solidFill>
                  <a:srgbClr val="0432FF"/>
                </a:solidFill>
                <a:latin typeface="Times New Roman" panose="02020603050405020304" pitchFamily="18" charset="0"/>
                <a:cs typeface="Times New Roman" panose="02020603050405020304" pitchFamily="18" charset="0"/>
              </a:rPr>
              <a:t>sẽ</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hết</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hàng</a:t>
            </a:r>
            <a:r>
              <a:rPr lang="en-US" sz="2800" b="1" dirty="0">
                <a:solidFill>
                  <a:srgbClr val="0432FF"/>
                </a:solidFill>
                <a:latin typeface="Times New Roman" panose="02020603050405020304" pitchFamily="18" charset="0"/>
                <a:cs typeface="Times New Roman" panose="02020603050405020304" pitchFamily="18" charset="0"/>
              </a:rPr>
              <a:t> </a:t>
            </a:r>
            <a:r>
              <a:rPr lang="en-US" sz="2800" b="1" dirty="0" err="1">
                <a:solidFill>
                  <a:srgbClr val="0432FF"/>
                </a:solidFill>
                <a:latin typeface="Times New Roman" panose="02020603050405020304" pitchFamily="18" charset="0"/>
                <a:cs typeface="Times New Roman" panose="02020603050405020304" pitchFamily="18" charset="0"/>
              </a:rPr>
              <a:t>trước</a:t>
            </a:r>
            <a:endParaRPr lang="vi-VN" sz="2800" b="1" dirty="0">
              <a:solidFill>
                <a:srgbClr val="0432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6098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705450"/>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1: </a:t>
                </a:r>
                <a:r>
                  <a:rPr lang="en-US" sz="2400" b="1" dirty="0">
                    <a:latin typeface="Times New Roman" panose="02020603050405020304" pitchFamily="18" charset="0"/>
                    <a:cs typeface="Times New Roman" panose="02020603050405020304" pitchFamily="18" charset="0"/>
                  </a:rPr>
                  <a:t>Thu </a:t>
                </a:r>
                <a:r>
                  <a:rPr lang="en-US" sz="2400" b="1" dirty="0" err="1">
                    <a:latin typeface="Times New Roman" panose="02020603050405020304" pitchFamily="18" charset="0"/>
                    <a:cs typeface="Times New Roman" panose="02020603050405020304" pitchFamily="18" charset="0"/>
                  </a:rPr>
                  <a:t>gọn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b="1" i="1" smtClean="0">
                            <a:latin typeface="Cambria Math" panose="02040503050406030204" pitchFamily="18" charset="0"/>
                            <a:cs typeface="Times New Roman" panose="02020603050405020304" pitchFamily="18" charset="0"/>
                          </a:rPr>
                        </m:ctrlPr>
                      </m:fPr>
                      <m:num>
                        <m:r>
                          <a:rPr lang="en-US" sz="2400" b="1" i="1" smtClean="0">
                            <a:latin typeface="Cambria Math" panose="02040503050406030204" pitchFamily="18" charset="0"/>
                            <a:cs typeface="Times New Roman" panose="02020603050405020304" pitchFamily="18" charset="0"/>
                          </a:rPr>
                          <m:t>𝟓</m:t>
                        </m:r>
                        <m:r>
                          <a:rPr lang="en-US" sz="2400" b="1" i="1" smtClean="0">
                            <a:latin typeface="Cambria Math" panose="02040503050406030204" pitchFamily="18" charset="0"/>
                            <a:cs typeface="Times New Roman" panose="02020603050405020304" pitchFamily="18" charset="0"/>
                          </a:rPr>
                          <m:t>−</m:t>
                        </m:r>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𝟓</m:t>
                            </m:r>
                          </m:e>
                        </m:rad>
                      </m:num>
                      <m:den>
                        <m:r>
                          <a:rPr lang="en-US" sz="2400" b="1" i="1" smtClean="0">
                            <a:latin typeface="Cambria Math" panose="02040503050406030204" pitchFamily="18" charset="0"/>
                            <a:cs typeface="Times New Roman" panose="02020603050405020304" pitchFamily="18" charset="0"/>
                          </a:rPr>
                          <m:t>𝟏</m:t>
                        </m:r>
                        <m:r>
                          <a:rPr lang="en-US" sz="2400" b="1" i="1" smtClean="0">
                            <a:latin typeface="Cambria Math" panose="02040503050406030204" pitchFamily="18" charset="0"/>
                            <a:cs typeface="Times New Roman" panose="02020603050405020304" pitchFamily="18" charset="0"/>
                          </a:rPr>
                          <m:t>−</m:t>
                        </m:r>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𝟓</m:t>
                            </m:r>
                          </m:e>
                        </m:rad>
                      </m:den>
                    </m:f>
                  </m:oMath>
                </a14:m>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ta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95407898-208A-477E-97C1-44D93C19AA4A}"/>
                  </a:ext>
                </a:extLst>
              </p:cNvPr>
              <p:cNvSpPr txBox="1">
                <a:spLocks noRot="1" noChangeAspect="1" noMove="1" noResize="1" noEditPoints="1" noAdjustHandles="1" noChangeArrowheads="1" noChangeShapeType="1" noTextEdit="1"/>
              </p:cNvSpPr>
              <p:nvPr/>
            </p:nvSpPr>
            <p:spPr>
              <a:xfrm>
                <a:off x="785808" y="1171639"/>
                <a:ext cx="8686799" cy="705450"/>
              </a:xfrm>
              <a:prstGeom prst="rect">
                <a:avLst/>
              </a:prstGeom>
              <a:blipFill>
                <a:blip r:embed="rId2"/>
                <a:stretch>
                  <a:fillRect l="-1123" b="-517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995593" cy="4203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𝟓</m:t>
                          </m:r>
                        </m:e>
                      </m:rad>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995593" cy="420371"/>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97494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𝟓</m:t>
                      </m:r>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974947" cy="461665"/>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1382238" cy="5127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𝟓</m:t>
                          </m:r>
                        </m:e>
                      </m:rad>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1382238" cy="512704"/>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1377428" cy="5127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𝟒</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𝟓</m:t>
                          </m:r>
                        </m:e>
                      </m:rad>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1377428" cy="512704"/>
              </a:xfrm>
              <a:prstGeom prst="rect">
                <a:avLst/>
              </a:prstGeom>
              <a:blipFill>
                <a:blip r:embed="rId6"/>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800122" y="3394362"/>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102062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84388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2: </a:t>
                </a:r>
                <a:r>
                  <a:rPr lang="en-US" sz="2400" b="1" dirty="0">
                    <a:latin typeface="Times New Roman" panose="02020603050405020304" pitchFamily="18" charset="0"/>
                    <a:cs typeface="Times New Roman" panose="02020603050405020304" pitchFamily="18" charset="0"/>
                  </a:rPr>
                  <a:t>Thu </a:t>
                </a:r>
                <a:r>
                  <a:rPr lang="en-US" sz="2400" b="1" dirty="0" err="1">
                    <a:latin typeface="Times New Roman" panose="02020603050405020304" pitchFamily="18" charset="0"/>
                    <a:cs typeface="Times New Roman" panose="02020603050405020304" pitchFamily="18" charset="0"/>
                  </a:rPr>
                  <a:t>gọn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14:m>
                  <m:oMath xmlns:m="http://schemas.openxmlformats.org/officeDocument/2006/math">
                    <m:rad>
                      <m:radPr>
                        <m:degHide m:val="on"/>
                        <m:ctrlPr>
                          <a:rPr lang="en-US" sz="2400" b="1" i="1" smtClean="0">
                            <a:latin typeface="Cambria Math" panose="02040503050406030204" pitchFamily="18" charset="0"/>
                            <a:cs typeface="Times New Roman" panose="02020603050405020304" pitchFamily="18" charset="0"/>
                          </a:rPr>
                        </m:ctrlPr>
                      </m:radPr>
                      <m:deg/>
                      <m:e>
                        <m:sSup>
                          <m:sSupPr>
                            <m:ctrlPr>
                              <a:rPr lang="en-US" sz="2400" b="1" i="1" smtClean="0">
                                <a:latin typeface="Cambria Math" panose="02040503050406030204" pitchFamily="18" charset="0"/>
                                <a:cs typeface="Times New Roman" panose="02020603050405020304" pitchFamily="18" charset="0"/>
                              </a:rPr>
                            </m:ctrlPr>
                          </m:sSupPr>
                          <m:e>
                            <m:r>
                              <a:rPr lang="en-US" sz="2400" b="1" i="1" smtClean="0">
                                <a:latin typeface="Cambria Math" panose="02040503050406030204" pitchFamily="18" charset="0"/>
                                <a:cs typeface="Times New Roman" panose="02020603050405020304" pitchFamily="18" charset="0"/>
                              </a:rPr>
                              <m:t>(</m:t>
                            </m:r>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𝟑</m:t>
                                </m:r>
                              </m:e>
                            </m:rad>
                            <m:r>
                              <a:rPr lang="en-US" sz="2400" b="1" i="1" smtClean="0">
                                <a:latin typeface="Cambria Math" panose="02040503050406030204" pitchFamily="18" charset="0"/>
                                <a:cs typeface="Times New Roman" panose="02020603050405020304" pitchFamily="18" charset="0"/>
                              </a:rPr>
                              <m:t>−</m:t>
                            </m:r>
                            <m:r>
                              <a:rPr lang="en-US" sz="2400" b="1" i="1" smtClean="0">
                                <a:latin typeface="Cambria Math" panose="02040503050406030204" pitchFamily="18" charset="0"/>
                                <a:cs typeface="Times New Roman" panose="02020603050405020304" pitchFamily="18" charset="0"/>
                              </a:rPr>
                              <m:t>𝟐</m:t>
                            </m:r>
                            <m:r>
                              <a:rPr lang="en-US" sz="2400" b="1" i="1" smtClean="0">
                                <a:latin typeface="Cambria Math" panose="02040503050406030204" pitchFamily="18" charset="0"/>
                                <a:cs typeface="Times New Roman" panose="02020603050405020304" pitchFamily="18" charset="0"/>
                              </a:rPr>
                              <m:t>)</m:t>
                            </m:r>
                          </m:e>
                          <m:sup>
                            <m:r>
                              <a:rPr lang="en-US" sz="2400" b="1" i="1" smtClean="0">
                                <a:latin typeface="Cambria Math" panose="02040503050406030204" pitchFamily="18" charset="0"/>
                                <a:cs typeface="Times New Roman" panose="02020603050405020304" pitchFamily="18" charset="0"/>
                              </a:rPr>
                              <m:t>𝟐</m:t>
                            </m:r>
                          </m:sup>
                        </m:sSup>
                      </m:e>
                    </m:rad>
                    <m:r>
                      <a:rPr lang="en-US" sz="2400" b="1" i="1" smtClean="0">
                        <a:latin typeface="Cambria Math" panose="02040503050406030204" pitchFamily="18" charset="0"/>
                        <a:cs typeface="Times New Roman" panose="02020603050405020304" pitchFamily="18" charset="0"/>
                      </a:rPr>
                      <m:t>+</m:t>
                    </m:r>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𝟑</m:t>
                        </m:r>
                      </m:e>
                    </m:rad>
                  </m:oMath>
                </a14:m>
                <a:r>
                  <a:rPr lang="en-US" sz="2400" b="1" dirty="0">
                    <a:latin typeface="Times New Roman" panose="02020603050405020304" pitchFamily="18" charset="0"/>
                    <a:cs typeface="Times New Roman" panose="02020603050405020304" pitchFamily="18" charset="0"/>
                  </a:rPr>
                  <a:t> ta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95407898-208A-477E-97C1-44D93C19AA4A}"/>
                  </a:ext>
                </a:extLst>
              </p:cNvPr>
              <p:cNvSpPr txBox="1">
                <a:spLocks noRot="1" noChangeAspect="1" noMove="1" noResize="1" noEditPoints="1" noAdjustHandles="1" noChangeArrowheads="1" noChangeShapeType="1" noTextEdit="1"/>
              </p:cNvSpPr>
              <p:nvPr/>
            </p:nvSpPr>
            <p:spPr>
              <a:xfrm>
                <a:off x="785808" y="1171639"/>
                <a:ext cx="8686799" cy="843885"/>
              </a:xfrm>
              <a:prstGeom prst="rect">
                <a:avLst/>
              </a:prstGeom>
              <a:blipFill>
                <a:blip r:embed="rId2"/>
                <a:stretch>
                  <a:fillRect l="-112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995593" cy="4128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𝟑</m:t>
                          </m:r>
                        </m:e>
                      </m:rad>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995593" cy="412870"/>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1361398" cy="50520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𝟐</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𝟑</m:t>
                          </m:r>
                        </m:e>
                      </m:rad>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1361398" cy="505203"/>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1887761" cy="50520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𝟐</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𝟑</m:t>
                          </m:r>
                        </m:e>
                      </m:rad>
                      <m:r>
                        <a:rPr lang="vi-VN" sz="2400" b="1" i="1" smtClean="0">
                          <a:latin typeface="Cambria Math" panose="02040503050406030204" pitchFamily="18" charset="0"/>
                        </a:rPr>
                        <m:t>−</m:t>
                      </m:r>
                      <m:r>
                        <a:rPr lang="vi-VN" sz="2400" b="1" i="1" smtClean="0">
                          <a:latin typeface="Cambria Math" panose="02040503050406030204" pitchFamily="18" charset="0"/>
                        </a:rPr>
                        <m:t>𝟐</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1887761" cy="505203"/>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99097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𝟐</m:t>
                      </m:r>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990977" cy="461665"/>
              </a:xfrm>
              <a:prstGeom prst="rect">
                <a:avLst/>
              </a:prstGeom>
              <a:blipFill>
                <a:blip r:embed="rId6"/>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800122" y="4023158"/>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395201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493340"/>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3: </a:t>
                </a:r>
                <a:r>
                  <a:rPr lang="en-US" sz="2400" b="1" dirty="0" err="1">
                    <a:latin typeface="Times New Roman" panose="02020603050405020304" pitchFamily="18" charset="0"/>
                    <a:cs typeface="Times New Roman" panose="02020603050405020304" pitchFamily="18" charset="0"/>
                  </a:rPr>
                  <a:t>Biểu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14:m>
                  <m:oMath xmlns:m="http://schemas.openxmlformats.org/officeDocument/2006/math">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𝟐</m:t>
                        </m:r>
                        <m:r>
                          <a:rPr lang="en-US" sz="2400" b="1" i="1" smtClean="0">
                            <a:latin typeface="Cambria Math" panose="02040503050406030204" pitchFamily="18" charset="0"/>
                            <a:cs typeface="Times New Roman" panose="02020603050405020304" pitchFamily="18" charset="0"/>
                          </a:rPr>
                          <m:t>𝒙</m:t>
                        </m:r>
                        <m:r>
                          <a:rPr lang="en-US" sz="2400" b="1" i="1" smtClean="0">
                            <a:latin typeface="Cambria Math" panose="02040503050406030204" pitchFamily="18" charset="0"/>
                            <a:cs typeface="Times New Roman" panose="02020603050405020304" pitchFamily="18" charset="0"/>
                          </a:rPr>
                          <m:t>+</m:t>
                        </m:r>
                        <m:r>
                          <a:rPr lang="en-US" sz="2400" b="1" i="1" smtClean="0">
                            <a:latin typeface="Cambria Math" panose="02040503050406030204" pitchFamily="18" charset="0"/>
                            <a:cs typeface="Times New Roman" panose="02020603050405020304" pitchFamily="18" charset="0"/>
                          </a:rPr>
                          <m:t>𝟏</m:t>
                        </m:r>
                      </m:e>
                    </m:rad>
                  </m:oMath>
                </a14:m>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nghĩa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95407898-208A-477E-97C1-44D93C19AA4A}"/>
                  </a:ext>
                </a:extLst>
              </p:cNvPr>
              <p:cNvSpPr txBox="1">
                <a:spLocks noRot="1" noChangeAspect="1" noMove="1" noResize="1" noEditPoints="1" noAdjustHandles="1" noChangeArrowheads="1" noChangeShapeType="1" noTextEdit="1"/>
              </p:cNvSpPr>
              <p:nvPr/>
            </p:nvSpPr>
            <p:spPr>
              <a:xfrm>
                <a:off x="785808" y="1171639"/>
                <a:ext cx="8686799" cy="493340"/>
              </a:xfrm>
              <a:prstGeom prst="rect">
                <a:avLst/>
              </a:prstGeom>
              <a:blipFill>
                <a:blip r:embed="rId2"/>
                <a:stretch>
                  <a:fillRect l="-1123" t="-2469" b="-28395"/>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1887556"/>
                <a:ext cx="1507849"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1" smtClean="0">
                          <a:latin typeface="Cambria Math" panose="02040503050406030204" pitchFamily="18" charset="0"/>
                        </a:rPr>
                        <m:t>𝒙</m:t>
                      </m:r>
                      <m:r>
                        <a:rPr lang="vi-VN" sz="2400" b="1" i="1" smtClean="0">
                          <a:latin typeface="Cambria Math" panose="02040503050406030204" pitchFamily="18" charset="0"/>
                          <a:ea typeface="Cambria Math" panose="02040503050406030204" pitchFamily="18" charset="0"/>
                        </a:rPr>
                        <m: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𝟏</m:t>
                          </m:r>
                        </m:num>
                        <m:den>
                          <m:r>
                            <a:rPr lang="vi-VN" sz="2400" b="1" i="1" smtClean="0">
                              <a:latin typeface="Cambria Math" panose="02040503050406030204" pitchFamily="18" charset="0"/>
                              <a:ea typeface="Cambria Math" panose="02040503050406030204" pitchFamily="18" charset="0"/>
                            </a:rPr>
                            <m:t>𝟐</m:t>
                          </m:r>
                        </m:den>
                      </m:f>
                      <m:r>
                        <a:rPr lang="vi-VN" sz="2400" b="1" i="0" smtClean="0">
                          <a:latin typeface="Cambria Math" panose="02040503050406030204" pitchFamily="18" charset="0"/>
                        </a:rPr>
                        <m:t>  </m:t>
                      </m:r>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1887556"/>
                <a:ext cx="1507849" cy="691471"/>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647283"/>
                <a:ext cx="1783886" cy="7838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1" smtClean="0">
                          <a:latin typeface="Cambria Math" panose="02040503050406030204" pitchFamily="18" charset="0"/>
                        </a:rPr>
                        <m:t>𝒙</m:t>
                      </m:r>
                      <m:r>
                        <a:rPr lang="vi-VN" sz="2400" b="1" i="1" smtClean="0">
                          <a:latin typeface="Cambria Math" panose="02040503050406030204" pitchFamily="18" charset="0"/>
                          <a:ea typeface="Cambria Math" panose="02040503050406030204" pitchFamily="18" charset="0"/>
                        </a:rPr>
                        <m: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m:t>
                          </m:r>
                          <m:r>
                            <a:rPr lang="vi-VN" sz="2400" b="1" i="1" smtClean="0">
                              <a:latin typeface="Cambria Math" panose="02040503050406030204" pitchFamily="18" charset="0"/>
                              <a:ea typeface="Cambria Math" panose="02040503050406030204" pitchFamily="18" charset="0"/>
                            </a:rPr>
                            <m:t>𝟏</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647283"/>
                <a:ext cx="1783886" cy="783804"/>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459725"/>
                <a:ext cx="153061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1" smtClean="0">
                          <a:latin typeface="Cambria Math" panose="02040503050406030204" pitchFamily="18" charset="0"/>
                        </a:rPr>
                        <m:t>𝒙</m:t>
                      </m:r>
                      <m:r>
                        <a:rPr lang="vi-VN" sz="2400" b="1" i="1">
                          <a:latin typeface="Cambria Math" panose="02040503050406030204" pitchFamily="18" charset="0"/>
                          <a:ea typeface="Cambria Math" panose="02040503050406030204" pitchFamily="18" charset="0"/>
                        </a:rPr>
                        <m:t>≥</m:t>
                      </m:r>
                      <m:r>
                        <a:rPr lang="vi-VN" sz="2400" b="1" i="1" smtClean="0">
                          <a:latin typeface="Cambria Math" panose="02040503050406030204" pitchFamily="18" charset="0"/>
                          <a:ea typeface="Cambria Math" panose="02040503050406030204" pitchFamily="18" charset="0"/>
                        </a:rPr>
                        <m:t>𝟎</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459725"/>
                <a:ext cx="1530612" cy="461665"/>
              </a:xfrm>
              <a:prstGeom prst="rect">
                <a:avLst/>
              </a:prstGeom>
              <a:blipFill>
                <a:blip r:embed="rId5"/>
                <a:stretch>
                  <a:fillRect b="-266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1799916" cy="7838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1" smtClean="0">
                          <a:latin typeface="Cambria Math" panose="02040503050406030204" pitchFamily="18" charset="0"/>
                        </a:rPr>
                        <m:t>𝒙</m:t>
                      </m:r>
                      <m:r>
                        <a:rPr lang="vi-VN" sz="2400" b="1" i="1" smtClean="0">
                          <a:latin typeface="Cambria Math" panose="02040503050406030204" pitchFamily="18" charset="0"/>
                          <a:ea typeface="Cambria Math" panose="02040503050406030204" pitchFamily="18" charset="0"/>
                        </a:rPr>
                        <m:t>&gt;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m:t>
                          </m:r>
                          <m:r>
                            <a:rPr lang="vi-VN" sz="2400" b="1" i="1" smtClean="0">
                              <a:latin typeface="Cambria Math" panose="02040503050406030204" pitchFamily="18" charset="0"/>
                              <a:ea typeface="Cambria Math" panose="02040503050406030204" pitchFamily="18" charset="0"/>
                            </a:rPr>
                            <m:t>𝟏</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1799916" cy="783804"/>
              </a:xfrm>
              <a:prstGeom prst="rect">
                <a:avLst/>
              </a:prstGeom>
              <a:blipFill>
                <a:blip r:embed="rId6"/>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808137" y="2811931"/>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123909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513602"/>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4: </a:t>
                </a:r>
                <a:r>
                  <a:rPr lang="en-US" sz="2400" b="1" dirty="0">
                    <a:latin typeface="Times New Roman" panose="02020603050405020304" pitchFamily="18" charset="0"/>
                    <a:cs typeface="Times New Roman" panose="02020603050405020304" pitchFamily="18" charset="0"/>
                  </a:rPr>
                  <a:t>So </a:t>
                </a:r>
                <a:r>
                  <a:rPr lang="en-US" sz="2400" b="1" dirty="0" err="1">
                    <a:latin typeface="Times New Roman" panose="02020603050405020304" pitchFamily="18" charset="0"/>
                    <a:cs typeface="Times New Roman" panose="02020603050405020304" pitchFamily="18" charset="0"/>
                  </a:rPr>
                  <a:t>sánh</a:t>
                </a:r>
                <a:r>
                  <a:rPr lang="en-US" sz="2400" b="1" dirty="0">
                    <a:latin typeface="Times New Roman" panose="02020603050405020304" pitchFamily="18" charset="0"/>
                    <a:cs typeface="Times New Roman" panose="02020603050405020304" pitchFamily="18" charset="0"/>
                  </a:rPr>
                  <a:t> </a:t>
                </a:r>
                <a14:m>
                  <m:oMath xmlns:m="http://schemas.openxmlformats.org/officeDocument/2006/math">
                    <m:r>
                      <a:rPr lang="en-US" sz="2400" b="1" i="1" smtClean="0">
                        <a:latin typeface="Cambria Math" panose="02040503050406030204" pitchFamily="18" charset="0"/>
                        <a:cs typeface="Times New Roman" panose="02020603050405020304" pitchFamily="18" charset="0"/>
                      </a:rPr>
                      <m:t>𝟓</m:t>
                    </m:r>
                    <m:r>
                      <a:rPr lang="en-US" sz="2400" b="1" i="1" smtClean="0">
                        <a:latin typeface="Cambria Math" panose="02040503050406030204" pitchFamily="18" charset="0"/>
                        <a:cs typeface="Times New Roman" panose="02020603050405020304" pitchFamily="18" charset="0"/>
                      </a:rPr>
                      <m:t> </m:t>
                    </m:r>
                    <m:r>
                      <a:rPr lang="en-US" sz="2400" b="1" i="1" smtClean="0">
                        <a:latin typeface="Cambria Math" panose="02040503050406030204" pitchFamily="18" charset="0"/>
                        <a:cs typeface="Times New Roman" panose="02020603050405020304" pitchFamily="18" charset="0"/>
                      </a:rPr>
                      <m:t>𝒗</m:t>
                    </m:r>
                    <m:r>
                      <a:rPr lang="en-US" sz="2400" b="1" i="1" smtClean="0">
                        <a:latin typeface="Cambria Math" panose="02040503050406030204" pitchFamily="18" charset="0"/>
                        <a:cs typeface="Times New Roman" panose="02020603050405020304" pitchFamily="18" charset="0"/>
                      </a:rPr>
                      <m:t>à </m:t>
                    </m:r>
                    <m:r>
                      <a:rPr lang="en-US" sz="2400" b="1" i="1" smtClean="0">
                        <a:latin typeface="Cambria Math" panose="02040503050406030204" pitchFamily="18" charset="0"/>
                        <a:cs typeface="Times New Roman" panose="02020603050405020304" pitchFamily="18" charset="0"/>
                      </a:rPr>
                      <m:t>𝟐</m:t>
                    </m:r>
                    <m:rad>
                      <m:radPr>
                        <m:degHide m:val="on"/>
                        <m:ctrlPr>
                          <a:rPr lang="en-US" sz="2400" b="1" i="1" smtClean="0">
                            <a:latin typeface="Cambria Math" panose="02040503050406030204" pitchFamily="18" charset="0"/>
                            <a:cs typeface="Times New Roman" panose="02020603050405020304" pitchFamily="18" charset="0"/>
                          </a:rPr>
                        </m:ctrlPr>
                      </m:radPr>
                      <m:deg/>
                      <m:e>
                        <m:r>
                          <a:rPr lang="en-US" sz="2400" b="1" i="1" smtClean="0">
                            <a:latin typeface="Cambria Math" panose="02040503050406030204" pitchFamily="18" charset="0"/>
                            <a:cs typeface="Times New Roman" panose="02020603050405020304" pitchFamily="18" charset="0"/>
                          </a:rPr>
                          <m:t>𝟔</m:t>
                        </m:r>
                      </m:e>
                    </m:rad>
                  </m:oMath>
                </a14:m>
                <a:r>
                  <a:rPr lang="en-US" sz="2400" b="1" dirty="0">
                    <a:latin typeface="Times New Roman" panose="02020603050405020304" pitchFamily="18" charset="0"/>
                    <a:cs typeface="Times New Roman" panose="02020603050405020304" pitchFamily="18" charset="0"/>
                  </a:rPr>
                  <a:t> ta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95407898-208A-477E-97C1-44D93C19AA4A}"/>
                  </a:ext>
                </a:extLst>
              </p:cNvPr>
              <p:cNvSpPr txBox="1">
                <a:spLocks noRot="1" noChangeAspect="1" noMove="1" noResize="1" noEditPoints="1" noAdjustHandles="1" noChangeArrowheads="1" noChangeShapeType="1" noTextEdit="1"/>
              </p:cNvSpPr>
              <p:nvPr/>
            </p:nvSpPr>
            <p:spPr>
              <a:xfrm>
                <a:off x="785808" y="1171639"/>
                <a:ext cx="8686799" cy="513602"/>
              </a:xfrm>
              <a:prstGeom prst="rect">
                <a:avLst/>
              </a:prstGeom>
              <a:blipFill>
                <a:blip r:embed="rId2"/>
                <a:stretch>
                  <a:fillRect l="-1123" t="-2381" b="-2381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1764457" cy="4128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𝟓</m:t>
                      </m:r>
                      <m:r>
                        <a:rPr lang="vi-VN" sz="2400" b="1" i="0" smtClean="0">
                          <a:latin typeface="Cambria Math" panose="02040503050406030204" pitchFamily="18" charset="0"/>
                        </a:rPr>
                        <m:t>=</m:t>
                      </m:r>
                      <m:r>
                        <a:rPr lang="vi-VN" sz="2400" b="1" i="0" smtClean="0">
                          <a:latin typeface="Cambria Math" panose="02040503050406030204" pitchFamily="18" charset="0"/>
                        </a:rPr>
                        <m:t>𝟐</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𝟔</m:t>
                          </m:r>
                        </m:e>
                      </m:rad>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1764457" cy="412870"/>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1947521" cy="50520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𝟓</m:t>
                      </m:r>
                      <m:r>
                        <a:rPr lang="vi-VN" sz="2400" b="1" i="1" smtClean="0">
                          <a:latin typeface="Cambria Math" panose="02040503050406030204" pitchFamily="18" charset="0"/>
                          <a:ea typeface="Cambria Math" panose="02040503050406030204" pitchFamily="18" charset="0"/>
                        </a:rPr>
                        <m:t>&lt;</m:t>
                      </m:r>
                      <m:r>
                        <a:rPr lang="vi-VN" sz="2400" b="1" i="1" smtClean="0">
                          <a:latin typeface="Cambria Math" panose="02040503050406030204" pitchFamily="18" charset="0"/>
                          <a:ea typeface="Cambria Math" panose="02040503050406030204" pitchFamily="18" charset="0"/>
                        </a:rPr>
                        <m:t>𝟐</m:t>
                      </m:r>
                      <m:rad>
                        <m:radPr>
                          <m:degHide m:val="on"/>
                          <m:ctrlPr>
                            <a:rPr lang="vi-VN" sz="2400" b="1" i="1" smtClean="0">
                              <a:latin typeface="Cambria Math" panose="02040503050406030204" pitchFamily="18" charset="0"/>
                              <a:ea typeface="Cambria Math" panose="02040503050406030204" pitchFamily="18" charset="0"/>
                            </a:rPr>
                          </m:ctrlPr>
                        </m:radPr>
                        <m:deg/>
                        <m:e>
                          <m:r>
                            <a:rPr lang="vi-VN" sz="2400" b="1" i="1" smtClean="0">
                              <a:latin typeface="Cambria Math" panose="02040503050406030204" pitchFamily="18" charset="0"/>
                              <a:ea typeface="Cambria Math" panose="02040503050406030204" pitchFamily="18" charset="0"/>
                            </a:rPr>
                            <m:t>𝟔</m:t>
                          </m:r>
                        </m:e>
                      </m:rad>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1947521" cy="505203"/>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1923475" cy="50520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𝟓</m:t>
                      </m:r>
                      <m:r>
                        <a:rPr lang="vi-VN" sz="2400" b="1" i="1" smtClean="0">
                          <a:latin typeface="Cambria Math" panose="02040503050406030204" pitchFamily="18" charset="0"/>
                          <a:ea typeface="Cambria Math" panose="02040503050406030204" pitchFamily="18" charset="0"/>
                        </a:rPr>
                        <m:t>&gt;</m:t>
                      </m:r>
                      <m:r>
                        <a:rPr lang="vi-VN" sz="2400" b="1" i="1" smtClean="0">
                          <a:latin typeface="Cambria Math" panose="02040503050406030204" pitchFamily="18" charset="0"/>
                          <a:ea typeface="Cambria Math" panose="02040503050406030204" pitchFamily="18" charset="0"/>
                        </a:rPr>
                        <m:t>𝟐</m:t>
                      </m:r>
                      <m:rad>
                        <m:radPr>
                          <m:degHide m:val="on"/>
                          <m:ctrlPr>
                            <a:rPr lang="vi-VN" sz="2400" b="1" i="1" smtClean="0">
                              <a:latin typeface="Cambria Math" panose="02040503050406030204" pitchFamily="18" charset="0"/>
                              <a:ea typeface="Cambria Math" panose="02040503050406030204" pitchFamily="18" charset="0"/>
                            </a:rPr>
                          </m:ctrlPr>
                        </m:radPr>
                        <m:deg/>
                        <m:e>
                          <m:r>
                            <a:rPr lang="vi-VN" sz="2400" b="1" i="1" smtClean="0">
                              <a:latin typeface="Cambria Math" panose="02040503050406030204" pitchFamily="18" charset="0"/>
                              <a:ea typeface="Cambria Math" panose="02040503050406030204" pitchFamily="18" charset="0"/>
                            </a:rPr>
                            <m:t>𝟔</m:t>
                          </m:r>
                        </m:e>
                      </m:rad>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1923475" cy="505203"/>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1963551" cy="50520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𝟓</m:t>
                      </m:r>
                      <m:r>
                        <a:rPr lang="vi-VN" sz="2400" b="1" i="1" smtClean="0">
                          <a:latin typeface="Cambria Math" panose="02040503050406030204" pitchFamily="18" charset="0"/>
                          <a:ea typeface="Cambria Math" panose="02040503050406030204" pitchFamily="18" charset="0"/>
                        </a:rPr>
                        <m:t>≥</m:t>
                      </m:r>
                      <m:r>
                        <a:rPr lang="vi-VN" sz="2400" b="1" i="1" smtClean="0">
                          <a:latin typeface="Cambria Math" panose="02040503050406030204" pitchFamily="18" charset="0"/>
                          <a:ea typeface="Cambria Math" panose="02040503050406030204" pitchFamily="18" charset="0"/>
                        </a:rPr>
                        <m:t>𝟐</m:t>
                      </m:r>
                      <m:rad>
                        <m:radPr>
                          <m:degHide m:val="on"/>
                          <m:ctrlPr>
                            <a:rPr lang="vi-VN" sz="2400" b="1" i="1" smtClean="0">
                              <a:latin typeface="Cambria Math" panose="02040503050406030204" pitchFamily="18" charset="0"/>
                              <a:ea typeface="Cambria Math" panose="02040503050406030204" pitchFamily="18" charset="0"/>
                            </a:rPr>
                          </m:ctrlPr>
                        </m:radPr>
                        <m:deg/>
                        <m:e>
                          <m:r>
                            <a:rPr lang="vi-VN" sz="2400" b="1" i="1" smtClean="0">
                              <a:latin typeface="Cambria Math" panose="02040503050406030204" pitchFamily="18" charset="0"/>
                              <a:ea typeface="Cambria Math" panose="02040503050406030204" pitchFamily="18" charset="0"/>
                            </a:rPr>
                            <m:t>𝟔</m:t>
                          </m:r>
                        </m:e>
                      </m:rad>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1963551" cy="505203"/>
              </a:xfrm>
              <a:prstGeom prst="rect">
                <a:avLst/>
              </a:prstGeom>
              <a:blipFill>
                <a:blip r:embed="rId6"/>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800122" y="3420199"/>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1375521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539571"/>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5: </a:t>
                </a:r>
                <a:r>
                  <a:rPr lang="en-US" sz="2400" b="1" dirty="0" err="1">
                    <a:latin typeface="Times New Roman" panose="02020603050405020304" pitchFamily="18" charset="0"/>
                    <a:cs typeface="Times New Roman" panose="02020603050405020304" pitchFamily="18" charset="0"/>
                  </a:rPr>
                  <a:t>Giải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phương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trình</a:t>
                </a:r>
                <a:r>
                  <a:rPr lang="en-US" sz="2400" b="1" dirty="0">
                    <a:latin typeface="Times New Roman" panose="02020603050405020304" pitchFamily="18" charset="0"/>
                    <a:cs typeface="Times New Roman" panose="02020603050405020304" pitchFamily="18" charset="0"/>
                  </a:rPr>
                  <a:t> </a:t>
                </a:r>
                <a14:m>
                  <m:oMath xmlns:m="http://schemas.openxmlformats.org/officeDocument/2006/math">
                    <m:rad>
                      <m:radPr>
                        <m:degHide m:val="on"/>
                        <m:ctrlPr>
                          <a:rPr lang="en-US" sz="2400" b="1" i="1" smtClean="0">
                            <a:latin typeface="Cambria Math" panose="02040503050406030204" pitchFamily="18" charset="0"/>
                            <a:cs typeface="Times New Roman" panose="02020603050405020304" pitchFamily="18" charset="0"/>
                          </a:rPr>
                        </m:ctrlPr>
                      </m:radPr>
                      <m:deg/>
                      <m:e>
                        <m:sSup>
                          <m:sSupPr>
                            <m:ctrlPr>
                              <a:rPr lang="en-US" sz="2400" b="1" i="1" smtClean="0">
                                <a:latin typeface="Cambria Math" panose="02040503050406030204" pitchFamily="18" charset="0"/>
                                <a:cs typeface="Times New Roman" panose="02020603050405020304" pitchFamily="18" charset="0"/>
                              </a:rPr>
                            </m:ctrlPr>
                          </m:sSupPr>
                          <m:e>
                            <m:r>
                              <a:rPr lang="en-US" sz="2400" b="1" i="1" smtClean="0">
                                <a:latin typeface="Cambria Math" panose="02040503050406030204" pitchFamily="18" charset="0"/>
                                <a:cs typeface="Times New Roman" panose="02020603050405020304" pitchFamily="18" charset="0"/>
                              </a:rPr>
                              <m:t>(</m:t>
                            </m:r>
                            <m:r>
                              <a:rPr lang="en-US" sz="2400" b="1" i="1" smtClean="0">
                                <a:latin typeface="Cambria Math" panose="02040503050406030204" pitchFamily="18" charset="0"/>
                                <a:cs typeface="Times New Roman" panose="02020603050405020304" pitchFamily="18" charset="0"/>
                              </a:rPr>
                              <m:t>𝒙</m:t>
                            </m:r>
                            <m:r>
                              <a:rPr lang="en-US" sz="2400" b="1" i="1" smtClean="0">
                                <a:latin typeface="Cambria Math" panose="02040503050406030204" pitchFamily="18" charset="0"/>
                                <a:cs typeface="Times New Roman" panose="02020603050405020304" pitchFamily="18" charset="0"/>
                              </a:rPr>
                              <m:t>−</m:t>
                            </m:r>
                            <m:r>
                              <a:rPr lang="en-US" sz="2400" b="1" i="1" smtClean="0">
                                <a:latin typeface="Cambria Math" panose="02040503050406030204" pitchFamily="18" charset="0"/>
                                <a:cs typeface="Times New Roman" panose="02020603050405020304" pitchFamily="18" charset="0"/>
                              </a:rPr>
                              <m:t>𝟐</m:t>
                            </m:r>
                            <m:r>
                              <a:rPr lang="en-US" sz="2400" b="1" i="1" smtClean="0">
                                <a:latin typeface="Cambria Math" panose="02040503050406030204" pitchFamily="18" charset="0"/>
                                <a:cs typeface="Times New Roman" panose="02020603050405020304" pitchFamily="18" charset="0"/>
                              </a:rPr>
                              <m:t>)</m:t>
                            </m:r>
                          </m:e>
                          <m:sup>
                            <m:r>
                              <a:rPr lang="en-US" sz="2400" b="1" i="1" smtClean="0">
                                <a:latin typeface="Cambria Math" panose="02040503050406030204" pitchFamily="18" charset="0"/>
                                <a:cs typeface="Times New Roman" panose="02020603050405020304" pitchFamily="18" charset="0"/>
                              </a:rPr>
                              <m:t>𝟐</m:t>
                            </m:r>
                          </m:sup>
                        </m:sSup>
                      </m:e>
                    </m:rad>
                    <m:r>
                      <a:rPr lang="en-US" sz="2400" b="1" i="1" smtClean="0">
                        <a:latin typeface="Cambria Math" panose="02040503050406030204" pitchFamily="18" charset="0"/>
                        <a:cs typeface="Times New Roman" panose="02020603050405020304" pitchFamily="18" charset="0"/>
                      </a:rPr>
                      <m:t>=</m:t>
                    </m:r>
                    <m:r>
                      <a:rPr lang="en-US" sz="2400" b="1" i="1" smtClean="0">
                        <a:latin typeface="Cambria Math" panose="02040503050406030204" pitchFamily="18" charset="0"/>
                        <a:cs typeface="Times New Roman" panose="02020603050405020304" pitchFamily="18" charset="0"/>
                      </a:rPr>
                      <m:t>𝟏</m:t>
                    </m:r>
                  </m:oMath>
                </a14:m>
                <a:r>
                  <a:rPr lang="en-US" sz="2400" b="1" dirty="0">
                    <a:latin typeface="Times New Roman" panose="02020603050405020304" pitchFamily="18" charset="0"/>
                    <a:cs typeface="Times New Roman" panose="02020603050405020304" pitchFamily="18" charset="0"/>
                  </a:rPr>
                  <a:t> ta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tập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nghiệm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Choice>
        <mc:Fallback>
          <p:sp>
            <p:nvSpPr>
              <p:cNvPr id="3" name="TextBox 2">
                <a:extLst>
                  <a:ext uri="{FF2B5EF4-FFF2-40B4-BE49-F238E27FC236}">
                    <a16:creationId xmlns:a16="http://schemas.microsoft.com/office/drawing/2014/main" id="{95407898-208A-477E-97C1-44D93C19AA4A}"/>
                  </a:ext>
                </a:extLst>
              </p:cNvPr>
              <p:cNvSpPr txBox="1">
                <a:spLocks noRot="1" noChangeAspect="1" noMove="1" noResize="1" noEditPoints="1" noAdjustHandles="1" noChangeArrowheads="1" noChangeShapeType="1" noTextEdit="1"/>
              </p:cNvSpPr>
              <p:nvPr/>
            </p:nvSpPr>
            <p:spPr>
              <a:xfrm>
                <a:off x="785808" y="1171639"/>
                <a:ext cx="8686799" cy="539571"/>
              </a:xfrm>
              <a:prstGeom prst="rect">
                <a:avLst/>
              </a:prstGeom>
              <a:blipFill>
                <a:blip r:embed="rId2"/>
                <a:stretch>
                  <a:fillRect l="-1123" b="-2247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191135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𝐒</m:t>
                      </m:r>
                      <m:r>
                        <a:rPr lang="vi-VN" sz="2400" b="1" i="0" smtClean="0">
                          <a:latin typeface="Cambria Math" panose="02040503050406030204" pitchFamily="18" charset="0"/>
                        </a:rPr>
                        <m:t>=</m:t>
                      </m:r>
                      <m:d>
                        <m:dPr>
                          <m:begChr m:val="{"/>
                          <m:endChr m:val="}"/>
                          <m:ctrlPr>
                            <a:rPr lang="vi-VN" sz="2400" b="1" i="1" smtClean="0">
                              <a:latin typeface="Cambria Math" panose="02040503050406030204" pitchFamily="18" charset="0"/>
                            </a:rPr>
                          </m:ctrlPr>
                        </m:dPr>
                        <m:e>
                          <m:r>
                            <a:rPr lang="vi-VN" sz="2400" b="1" i="1" smtClean="0">
                              <a:latin typeface="Cambria Math" panose="02040503050406030204" pitchFamily="18" charset="0"/>
                            </a:rPr>
                            <m:t>𝟏</m:t>
                          </m:r>
                          <m:r>
                            <a:rPr lang="vi-VN" sz="2400" b="1" i="1" smtClean="0">
                              <a:latin typeface="Cambria Math" panose="02040503050406030204" pitchFamily="18" charset="0"/>
                            </a:rPr>
                            <m:t>;</m:t>
                          </m:r>
                          <m:r>
                            <a:rPr lang="vi-VN" sz="2400" b="1" i="1" smtClean="0">
                              <a:latin typeface="Cambria Math" panose="02040503050406030204" pitchFamily="18" charset="0"/>
                            </a:rPr>
                            <m:t>𝟑</m:t>
                          </m:r>
                        </m:e>
                      </m:d>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1911357" cy="369332"/>
              </a:xfrm>
              <a:prstGeom prst="rect">
                <a:avLst/>
              </a:prstGeom>
              <a:blipFill>
                <a:blip r:embed="rId3"/>
                <a:stretch>
                  <a:fillRect l="-3195" b="-150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17754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𝐒</m:t>
                      </m:r>
                      <m:r>
                        <a:rPr lang="vi-VN" sz="2400" b="1" i="0" smtClean="0">
                          <a:latin typeface="Cambria Math" panose="02040503050406030204" pitchFamily="18" charset="0"/>
                        </a:rPr>
                        <m:t>=</m:t>
                      </m:r>
                      <m:d>
                        <m:dPr>
                          <m:begChr m:val="{"/>
                          <m:endChr m:val="}"/>
                          <m:ctrlPr>
                            <a:rPr lang="vi-VN" sz="2400" b="1" i="1" smtClean="0">
                              <a:latin typeface="Cambria Math" panose="02040503050406030204" pitchFamily="18" charset="0"/>
                            </a:rPr>
                          </m:ctrlPr>
                        </m:dPr>
                        <m:e>
                          <m:r>
                            <a:rPr lang="vi-VN" sz="2400" b="1" i="1" smtClean="0">
                              <a:latin typeface="Cambria Math" panose="02040503050406030204" pitchFamily="18" charset="0"/>
                            </a:rPr>
                            <m:t>𝟑</m:t>
                          </m:r>
                        </m:e>
                      </m:d>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1775422" cy="461665"/>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229800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𝐒</m:t>
                      </m:r>
                      <m:r>
                        <a:rPr lang="vi-VN" sz="2400" b="1" i="0" smtClean="0">
                          <a:latin typeface="Cambria Math" panose="02040503050406030204" pitchFamily="18" charset="0"/>
                        </a:rPr>
                        <m:t>=</m:t>
                      </m:r>
                      <m:d>
                        <m:dPr>
                          <m:begChr m:val="{"/>
                          <m:endChr m:val="}"/>
                          <m:ctrlPr>
                            <a:rPr lang="vi-VN" sz="2400" b="1" i="1" smtClean="0">
                              <a:latin typeface="Cambria Math" panose="02040503050406030204" pitchFamily="18" charset="0"/>
                            </a:rPr>
                          </m:ctrlPr>
                        </m:dPr>
                        <m:e>
                          <m:r>
                            <a:rPr lang="vi-VN" sz="2400" b="1" i="1" smtClean="0">
                              <a:latin typeface="Cambria Math" panose="02040503050406030204" pitchFamily="18" charset="0"/>
                            </a:rPr>
                            <m:t>−</m:t>
                          </m:r>
                          <m:r>
                            <a:rPr lang="vi-VN" sz="2400" b="1" i="1" smtClean="0">
                              <a:latin typeface="Cambria Math" panose="02040503050406030204" pitchFamily="18" charset="0"/>
                            </a:rPr>
                            <m:t>𝟏</m:t>
                          </m:r>
                          <m:r>
                            <a:rPr lang="vi-VN" sz="2400" b="1" i="1" smtClean="0">
                              <a:latin typeface="Cambria Math" panose="02040503050406030204" pitchFamily="18" charset="0"/>
                            </a:rPr>
                            <m:t>;</m:t>
                          </m:r>
                          <m:r>
                            <a:rPr lang="vi-VN" sz="2400" b="1" i="1" smtClean="0">
                              <a:latin typeface="Cambria Math" panose="02040503050406030204" pitchFamily="18" charset="0"/>
                            </a:rPr>
                            <m:t>𝟑</m:t>
                          </m:r>
                        </m:e>
                      </m:d>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2298001" cy="461665"/>
              </a:xfrm>
              <a:prstGeom prst="rect">
                <a:avLst/>
              </a:prstGeom>
              <a:blipFill>
                <a:blip r:embed="rId5"/>
                <a:stretch>
                  <a:fillRect b="-1316"/>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25673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𝐒</m:t>
                      </m:r>
                      <m:r>
                        <a:rPr lang="vi-VN" sz="2400" b="1" i="0" smtClean="0">
                          <a:latin typeface="Cambria Math" panose="02040503050406030204" pitchFamily="18" charset="0"/>
                        </a:rPr>
                        <m:t>=</m:t>
                      </m:r>
                      <m:d>
                        <m:dPr>
                          <m:begChr m:val="{"/>
                          <m:endChr m:val="}"/>
                          <m:ctrlPr>
                            <a:rPr lang="vi-VN" sz="2400" b="1" i="1" smtClean="0">
                              <a:latin typeface="Cambria Math" panose="02040503050406030204" pitchFamily="18" charset="0"/>
                            </a:rPr>
                          </m:ctrlPr>
                        </m:dPr>
                        <m:e>
                          <m:r>
                            <a:rPr lang="vi-VN" sz="2400" b="1" i="1" smtClean="0">
                              <a:latin typeface="Cambria Math" panose="02040503050406030204" pitchFamily="18" charset="0"/>
                            </a:rPr>
                            <m:t>−</m:t>
                          </m:r>
                          <m:r>
                            <a:rPr lang="vi-VN" sz="2400" b="1" i="1" smtClean="0">
                              <a:latin typeface="Cambria Math" panose="02040503050406030204" pitchFamily="18" charset="0"/>
                            </a:rPr>
                            <m:t>𝟏</m:t>
                          </m:r>
                          <m:r>
                            <a:rPr lang="vi-VN" sz="2400" b="1" i="1" smtClean="0">
                              <a:latin typeface="Cambria Math" panose="02040503050406030204" pitchFamily="18" charset="0"/>
                            </a:rPr>
                            <m:t>;−</m:t>
                          </m:r>
                          <m:r>
                            <a:rPr lang="vi-VN" sz="2400" b="1" i="1" smtClean="0">
                              <a:latin typeface="Cambria Math" panose="02040503050406030204" pitchFamily="18" charset="0"/>
                            </a:rPr>
                            <m:t>𝟑</m:t>
                          </m:r>
                        </m:e>
                      </m:d>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2567306" cy="461665"/>
              </a:xfrm>
              <a:prstGeom prst="rect">
                <a:avLst/>
              </a:prstGeom>
              <a:blipFill>
                <a:blip r:embed="rId6"/>
                <a:stretch>
                  <a:fillRect b="-1316"/>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62706" y="2172268"/>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21096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6: </a:t>
            </a:r>
            <a:r>
              <a:rPr lang="en-US" sz="2400" b="1" dirty="0" err="1">
                <a:latin typeface="Times New Roman" panose="02020603050405020304" pitchFamily="18" charset="0"/>
                <a:cs typeface="Times New Roman" panose="02020603050405020304" pitchFamily="18" charset="0"/>
              </a:rPr>
              <a:t>Trong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đâu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bậc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nhất</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2173800" cy="37612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𝐲</m:t>
                      </m:r>
                      <m:r>
                        <a:rPr lang="vi-VN" sz="2400" b="1" i="0" smtClean="0">
                          <a:latin typeface="Cambria Math" panose="02040503050406030204" pitchFamily="18" charset="0"/>
                        </a:rPr>
                        <m:t>= </m:t>
                      </m:r>
                      <m:rad>
                        <m:radPr>
                          <m:degHide m:val="on"/>
                          <m:ctrlPr>
                            <a:rPr lang="vi-VN" sz="2400" b="1" i="1" smtClean="0">
                              <a:latin typeface="Cambria Math" panose="02040503050406030204" pitchFamily="18" charset="0"/>
                            </a:rPr>
                          </m:ctrlPr>
                        </m:radPr>
                        <m:deg/>
                        <m:e>
                          <m:r>
                            <a:rPr lang="vi-VN" sz="2400" b="1" i="1" smtClean="0">
                              <a:latin typeface="Cambria Math" panose="02040503050406030204" pitchFamily="18" charset="0"/>
                            </a:rPr>
                            <m:t>𝒙</m:t>
                          </m:r>
                        </m:e>
                      </m:rad>
                      <m:r>
                        <a:rPr lang="vi-VN" sz="2400" b="1" i="1" smtClean="0">
                          <a:latin typeface="Cambria Math" panose="02040503050406030204" pitchFamily="18" charset="0"/>
                        </a:rPr>
                        <m:t>+</m:t>
                      </m:r>
                      <m:r>
                        <a:rPr lang="vi-VN" sz="2400" b="1" i="1" smtClean="0">
                          <a:latin typeface="Cambria Math" panose="02040503050406030204" pitchFamily="18" charset="0"/>
                        </a:rPr>
                        <m:t>𝟑</m:t>
                      </m:r>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2173800" cy="376129"/>
              </a:xfrm>
              <a:prstGeom prst="rect">
                <a:avLst/>
              </a:prstGeom>
              <a:blipFill>
                <a:blip r:embed="rId2"/>
                <a:stretch>
                  <a:fillRect l="-2528" r="-2528" b="-27419"/>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2337499"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𝐲</m:t>
                      </m:r>
                      <m:r>
                        <a:rPr lang="vi-VN" sz="2400" b="1" i="0" smtClean="0">
                          <a:latin typeface="Cambria Math" panose="02040503050406030204" pitchFamily="18" charset="0"/>
                        </a:rPr>
                        <m:t>=</m:t>
                      </m:r>
                      <m:r>
                        <a:rPr lang="vi-VN" sz="2400" b="1" i="0" smtClean="0">
                          <a:latin typeface="Cambria Math" panose="02040503050406030204" pitchFamily="18" charset="0"/>
                        </a:rPr>
                        <m:t>𝟎</m:t>
                      </m:r>
                      <m:r>
                        <a:rPr lang="vi-VN" sz="2400" b="1" i="1" smtClean="0">
                          <a:latin typeface="Cambria Math" panose="02040503050406030204" pitchFamily="18" charset="0"/>
                        </a:rPr>
                        <m:t>𝒙</m:t>
                      </m:r>
                      <m:r>
                        <a:rPr lang="vi-VN" sz="2400" b="1" i="0" smtClean="0">
                          <a:latin typeface="Cambria Math" panose="02040503050406030204" pitchFamily="18" charset="0"/>
                        </a:rPr>
                        <m:t> −</m:t>
                      </m:r>
                      <m:r>
                        <a:rPr lang="vi-VN" sz="2400" b="1" i="0" smtClean="0">
                          <a:latin typeface="Cambria Math" panose="02040503050406030204" pitchFamily="18" charset="0"/>
                        </a:rPr>
                        <m:t>𝟏</m:t>
                      </m:r>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2337499" cy="461665"/>
              </a:xfrm>
              <a:prstGeom prst="rect">
                <a:avLst/>
              </a:prstGeom>
              <a:blipFill>
                <a:blip r:embed="rId3"/>
                <a:stretch>
                  <a:fillRect b="-1466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2343847" cy="47000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𝐲</m:t>
                      </m:r>
                      <m:r>
                        <a:rPr lang="vi-VN" sz="2400" b="1" i="0" smtClean="0">
                          <a:latin typeface="Cambria Math" panose="02040503050406030204" pitchFamily="18" charset="0"/>
                        </a:rPr>
                        <m:t>= </m:t>
                      </m:r>
                      <m:sSup>
                        <m:sSupPr>
                          <m:ctrlPr>
                            <a:rPr lang="vi-VN" sz="2400" b="1" i="1" smtClean="0">
                              <a:latin typeface="Cambria Math" panose="02040503050406030204" pitchFamily="18" charset="0"/>
                            </a:rPr>
                          </m:ctrlPr>
                        </m:sSupPr>
                        <m:e>
                          <m:r>
                            <a:rPr lang="vi-VN" sz="2400" b="1" i="1" smtClean="0">
                              <a:latin typeface="Cambria Math" panose="02040503050406030204" pitchFamily="18" charset="0"/>
                            </a:rPr>
                            <m:t>𝒙</m:t>
                          </m:r>
                        </m:e>
                        <m:sup>
                          <m:r>
                            <a:rPr lang="vi-VN" sz="2400" b="1" i="1" smtClean="0">
                              <a:latin typeface="Cambria Math" panose="02040503050406030204" pitchFamily="18" charset="0"/>
                            </a:rPr>
                            <m:t>𝟐</m:t>
                          </m:r>
                        </m:sup>
                      </m:sSup>
                      <m:r>
                        <a:rPr lang="vi-VN" sz="2400" b="1" i="1" smtClean="0">
                          <a:latin typeface="Cambria Math" panose="02040503050406030204" pitchFamily="18" charset="0"/>
                        </a:rPr>
                        <m:t>+</m:t>
                      </m:r>
                      <m:r>
                        <a:rPr lang="vi-VN" sz="2400" b="1" i="1" smtClean="0">
                          <a:latin typeface="Cambria Math" panose="02040503050406030204" pitchFamily="18" charset="0"/>
                        </a:rPr>
                        <m:t>𝟐</m:t>
                      </m:r>
                      <m:r>
                        <a:rPr lang="vi-VN" sz="2400" b="1" i="0" smtClean="0">
                          <a:latin typeface="Cambria Math" panose="02040503050406030204" pitchFamily="18" charset="0"/>
                        </a:rPr>
                        <m:t> </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2343847" cy="470000"/>
              </a:xfrm>
              <a:prstGeom prst="rect">
                <a:avLst/>
              </a:prstGeom>
              <a:blipFill>
                <a:blip r:embed="rId4"/>
                <a:stretch>
                  <a:fillRect b="-1298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228620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𝐲</m:t>
                      </m:r>
                      <m:r>
                        <a:rPr lang="vi-VN" sz="2400" b="1" i="0" smtClean="0">
                          <a:latin typeface="Cambria Math" panose="02040503050406030204" pitchFamily="18" charset="0"/>
                        </a:rPr>
                        <m:t>=</m:t>
                      </m:r>
                      <m:r>
                        <a:rPr lang="vi-VN" sz="2400" b="1" i="0" smtClean="0">
                          <a:latin typeface="Cambria Math" panose="02040503050406030204" pitchFamily="18" charset="0"/>
                        </a:rPr>
                        <m:t>𝟓</m:t>
                      </m:r>
                      <m:r>
                        <a:rPr lang="vi-VN" sz="2400" b="1" i="0" smtClean="0">
                          <a:latin typeface="Cambria Math" panose="02040503050406030204" pitchFamily="18" charset="0"/>
                        </a:rPr>
                        <m:t>−</m:t>
                      </m:r>
                      <m:r>
                        <a:rPr lang="vi-VN" sz="2400" b="1" i="0" smtClean="0">
                          <a:latin typeface="Cambria Math" panose="02040503050406030204" pitchFamily="18" charset="0"/>
                        </a:rPr>
                        <m:t>𝟐</m:t>
                      </m:r>
                      <m:r>
                        <a:rPr lang="vi-VN" sz="2400" b="1" i="1" smtClean="0">
                          <a:latin typeface="Cambria Math" panose="02040503050406030204" pitchFamily="18" charset="0"/>
                        </a:rPr>
                        <m:t>𝒙</m:t>
                      </m:r>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2286203" cy="461665"/>
              </a:xfrm>
              <a:prstGeom prst="rect">
                <a:avLst/>
              </a:prstGeom>
              <a:blipFill>
                <a:blip r:embed="rId5"/>
                <a:stretch>
                  <a:fillRect b="-13158"/>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76994" y="4018321"/>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372623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BB5CC98-0A01-473F-AEB1-4A70BA54EA8E}"/>
              </a:ext>
            </a:extLst>
          </p:cNvPr>
          <p:cNvSpPr txBox="1"/>
          <p:nvPr/>
        </p:nvSpPr>
        <p:spPr>
          <a:xfrm>
            <a:off x="1193341" y="657221"/>
            <a:ext cx="7473457"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TỰ LUYỆN TẠI NHÀ:</a:t>
            </a:r>
          </a:p>
        </p:txBody>
      </p:sp>
      <p:sp>
        <p:nvSpPr>
          <p:cNvPr id="8" name="TextBox 7">
            <a:extLst>
              <a:ext uri="{FF2B5EF4-FFF2-40B4-BE49-F238E27FC236}">
                <a16:creationId xmlns:a16="http://schemas.microsoft.com/office/drawing/2014/main" id="{7C31AABF-B01D-4B4B-BF14-1F523ACFE355}"/>
              </a:ext>
            </a:extLst>
          </p:cNvPr>
          <p:cNvSpPr txBox="1"/>
          <p:nvPr/>
        </p:nvSpPr>
        <p:spPr>
          <a:xfrm>
            <a:off x="1650829" y="2628897"/>
            <a:ext cx="4131259" cy="707886"/>
          </a:xfrm>
          <a:prstGeom prst="rect">
            <a:avLst/>
          </a:prstGeom>
          <a:noFill/>
        </p:spPr>
        <p:txBody>
          <a:bodyPr wrap="none" rtlCol="0">
            <a:spAutoFit/>
          </a:bodyPr>
          <a:lstStyle/>
          <a:p>
            <a:pPr algn="ctr"/>
            <a:r>
              <a:rPr lang="en-US" sz="4000" b="1" dirty="0">
                <a:solidFill>
                  <a:srgbClr val="0432FF"/>
                </a:solidFill>
                <a:latin typeface="Times New Roman" panose="02020603050405020304" pitchFamily="18" charset="0"/>
                <a:cs typeface="Times New Roman" panose="02020603050405020304" pitchFamily="18" charset="0"/>
              </a:rPr>
              <a:t>1/ CĂN BẬC HAI</a:t>
            </a:r>
            <a:endParaRPr lang="vi-VN" sz="4000" b="1" dirty="0">
              <a:solidFill>
                <a:srgbClr val="0432FF"/>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5145155-5E1B-411B-B4A6-C395FFF31DE2}"/>
              </a:ext>
            </a:extLst>
          </p:cNvPr>
          <p:cNvSpPr txBox="1"/>
          <p:nvPr/>
        </p:nvSpPr>
        <p:spPr>
          <a:xfrm>
            <a:off x="1674642" y="4015622"/>
            <a:ext cx="5598007" cy="707886"/>
          </a:xfrm>
          <a:prstGeom prst="rect">
            <a:avLst/>
          </a:prstGeom>
          <a:noFill/>
        </p:spPr>
        <p:txBody>
          <a:bodyPr wrap="none" rtlCol="0">
            <a:spAutoFit/>
          </a:bodyPr>
          <a:lstStyle/>
          <a:p>
            <a:pPr algn="ctr"/>
            <a:r>
              <a:rPr lang="en-US" sz="4000" b="1" dirty="0">
                <a:solidFill>
                  <a:srgbClr val="0432FF"/>
                </a:solidFill>
                <a:latin typeface="Times New Roman" panose="02020603050405020304" pitchFamily="18" charset="0"/>
                <a:cs typeface="Times New Roman" panose="02020603050405020304" pitchFamily="18" charset="0"/>
              </a:rPr>
              <a:t>2/ HÀM SỐ BẬC NHẤT</a:t>
            </a:r>
            <a:endParaRPr lang="vi-VN" sz="4000" b="1" dirty="0">
              <a:solidFill>
                <a:srgbClr val="0432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68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830997"/>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7: </a:t>
            </a:r>
            <a:r>
              <a:rPr lang="en-US" sz="2400" b="1" dirty="0" err="1">
                <a:latin typeface="Times New Roman" panose="02020603050405020304" pitchFamily="18" charset="0"/>
                <a:cs typeface="Times New Roman" panose="02020603050405020304" pitchFamily="18" charset="0"/>
              </a:rPr>
              <a:t>Hàm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y = (2m – 3)x + 1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nghịch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biến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trên</a:t>
            </a:r>
            <a:r>
              <a:rPr lang="en-US" sz="2400" b="1" dirty="0">
                <a:latin typeface="Times New Roman" panose="02020603050405020304" pitchFamily="18" charset="0"/>
                <a:cs typeface="Times New Roman" panose="02020603050405020304" pitchFamily="18" charset="0"/>
              </a:rPr>
              <a:t> R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001858"/>
                <a:ext cx="1472583"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𝐦</m:t>
                      </m:r>
                      <m:r>
                        <a:rPr lang="vi-VN" sz="2400" b="1" i="1" smtClean="0">
                          <a:latin typeface="Cambria Math" panose="02040503050406030204" pitchFamily="18" charset="0"/>
                        </a:rPr>
                        <m: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𝟑</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001858"/>
                <a:ext cx="1472583" cy="691471"/>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833027"/>
                <a:ext cx="1655646" cy="7838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𝐦</m:t>
                      </m:r>
                      <m:r>
                        <a:rPr lang="vi-VN" sz="2400" b="1" i="1" smtClean="0">
                          <a:latin typeface="Cambria Math" panose="02040503050406030204" pitchFamily="18" charset="0"/>
                          <a:ea typeface="Cambria Math" panose="02040503050406030204" pitchFamily="18" charset="0"/>
                        </a:rPr>
                        <m:t>&lt;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𝟑</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833027"/>
                <a:ext cx="1655646" cy="783804"/>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659749"/>
                <a:ext cx="1698927" cy="7838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𝐦</m:t>
                      </m:r>
                      <m:r>
                        <a:rPr lang="vi-VN" sz="2400" b="1" i="1" smtClean="0">
                          <a:latin typeface="Cambria Math" panose="02040503050406030204" pitchFamily="18" charset="0"/>
                          <a:ea typeface="Cambria Math" panose="02040503050406030204" pitchFamily="18" charset="0"/>
                        </a:rPr>
                        <m: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𝟑</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659749"/>
                <a:ext cx="1698927" cy="783804"/>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489813"/>
                <a:ext cx="1671676" cy="78380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𝐦</m:t>
                      </m:r>
                      <m:r>
                        <a:rPr lang="vi-VN" sz="2400" b="1" i="1" smtClean="0">
                          <a:latin typeface="Cambria Math" panose="02040503050406030204" pitchFamily="18" charset="0"/>
                          <a:ea typeface="Cambria Math" panose="02040503050406030204" pitchFamily="18" charset="0"/>
                        </a:rPr>
                        <m:t>&gt;</m:t>
                      </m:r>
                      <m:f>
                        <m:fPr>
                          <m:ctrlPr>
                            <a:rPr lang="vi-VN" sz="2400" b="1" i="1" smtClean="0">
                              <a:latin typeface="Cambria Math" panose="02040503050406030204" pitchFamily="18" charset="0"/>
                              <a:ea typeface="Cambria Math" panose="02040503050406030204" pitchFamily="18" charset="0"/>
                            </a:rPr>
                          </m:ctrlPr>
                        </m:fPr>
                        <m:num>
                          <m:r>
                            <a:rPr lang="vi-VN" sz="2400" b="1" i="1" smtClean="0">
                              <a:latin typeface="Cambria Math" panose="02040503050406030204" pitchFamily="18" charset="0"/>
                              <a:ea typeface="Cambria Math" panose="02040503050406030204" pitchFamily="18" charset="0"/>
                            </a:rPr>
                            <m:t>𝟑</m:t>
                          </m:r>
                        </m:num>
                        <m:den>
                          <m:r>
                            <a:rPr lang="vi-VN" sz="2400" b="1" i="1" smtClean="0">
                              <a:latin typeface="Cambria Math" panose="02040503050406030204" pitchFamily="18" charset="0"/>
                              <a:ea typeface="Cambria Math" panose="02040503050406030204" pitchFamily="18" charset="0"/>
                            </a:rPr>
                            <m:t>𝟐</m:t>
                          </m:r>
                        </m:den>
                      </m:f>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489813"/>
                <a:ext cx="1671676" cy="783804"/>
              </a:xfrm>
              <a:prstGeom prst="rect">
                <a:avLst/>
              </a:prstGeom>
              <a:blipFill>
                <a:blip r:embed="rId5"/>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62706" y="2994096"/>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304354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8: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đây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đồ</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thị</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y = 3x + 1</a:t>
            </a:r>
            <a:endParaRPr lang="vi-VN"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169918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𝐌</m:t>
                      </m:r>
                      <m:r>
                        <a:rPr lang="vi-VN" sz="2400" b="1" i="0" smtClean="0">
                          <a:latin typeface="Cambria Math" panose="02040503050406030204" pitchFamily="18" charset="0"/>
                        </a:rPr>
                        <m:t> (</m:t>
                      </m:r>
                      <m:r>
                        <a:rPr lang="vi-VN" sz="2400" b="1" i="0" smtClean="0">
                          <a:latin typeface="Cambria Math" panose="02040503050406030204" pitchFamily="18" charset="0"/>
                        </a:rPr>
                        <m:t>𝟏</m:t>
                      </m:r>
                      <m:r>
                        <a:rPr lang="vi-VN" sz="2400" b="1" i="0" smtClean="0">
                          <a:latin typeface="Cambria Math" panose="02040503050406030204" pitchFamily="18" charset="0"/>
                        </a:rPr>
                        <m:t>;</m:t>
                      </m:r>
                      <m:r>
                        <a:rPr lang="vi-VN" sz="2400" b="1" i="0" smtClean="0">
                          <a:latin typeface="Cambria Math" panose="02040503050406030204" pitchFamily="18" charset="0"/>
                        </a:rPr>
                        <m:t>𝟑</m:t>
                      </m:r>
                      <m:r>
                        <a:rPr lang="vi-VN" sz="2400" b="1" i="0" smtClean="0">
                          <a:latin typeface="Cambria Math" panose="02040503050406030204" pitchFamily="18" charset="0"/>
                        </a:rPr>
                        <m:t>)</m:t>
                      </m:r>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1699183" cy="369332"/>
              </a:xfrm>
              <a:prstGeom prst="rect">
                <a:avLst/>
              </a:prstGeom>
              <a:blipFill>
                <a:blip r:embed="rId2"/>
                <a:stretch>
                  <a:fillRect l="-3597" r="-5755" b="-3833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205857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𝐍</m:t>
                      </m:r>
                      <m:r>
                        <a:rPr lang="vi-VN" sz="2400" b="1" i="0" smtClean="0">
                          <a:latin typeface="Cambria Math" panose="02040503050406030204" pitchFamily="18" charset="0"/>
                        </a:rPr>
                        <m:t> (−</m:t>
                      </m:r>
                      <m:r>
                        <a:rPr lang="vi-VN" sz="2400" b="1" i="0" smtClean="0">
                          <a:latin typeface="Cambria Math" panose="02040503050406030204" pitchFamily="18" charset="0"/>
                        </a:rPr>
                        <m:t>𝟏</m:t>
                      </m:r>
                      <m:r>
                        <a:rPr lang="vi-VN" sz="2400" b="1" i="0" smtClean="0">
                          <a:latin typeface="Cambria Math" panose="02040503050406030204" pitchFamily="18" charset="0"/>
                        </a:rPr>
                        <m:t>;</m:t>
                      </m:r>
                      <m:r>
                        <a:rPr lang="vi-VN" sz="2400" b="1" i="0" smtClean="0">
                          <a:latin typeface="Cambria Math" panose="02040503050406030204" pitchFamily="18" charset="0"/>
                        </a:rPr>
                        <m:t>𝟑</m:t>
                      </m:r>
                      <m:r>
                        <a:rPr lang="vi-VN" sz="2400" b="1" i="0" smtClean="0">
                          <a:latin typeface="Cambria Math" panose="02040503050406030204" pitchFamily="18" charset="0"/>
                        </a:rPr>
                        <m:t>)</m:t>
                      </m:r>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2058577" cy="461665"/>
              </a:xfrm>
              <a:prstGeom prst="rect">
                <a:avLst/>
              </a:prstGeom>
              <a:blipFill>
                <a:blip r:embed="rId3"/>
                <a:stretch>
                  <a:fillRect b="-2133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2244525"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𝐏</m:t>
                      </m:r>
                      <m:r>
                        <a:rPr lang="vi-VN" sz="2400" b="1" i="0" smtClean="0">
                          <a:latin typeface="Cambria Math" panose="02040503050406030204" pitchFamily="18" charset="0"/>
                        </a:rPr>
                        <m:t> (−</m:t>
                      </m:r>
                      <m:r>
                        <a:rPr lang="vi-VN" sz="2400" b="1" i="0" smtClean="0">
                          <a:latin typeface="Cambria Math" panose="02040503050406030204" pitchFamily="18" charset="0"/>
                        </a:rPr>
                        <m:t>𝟏</m:t>
                      </m:r>
                      <m:r>
                        <a:rPr lang="vi-VN" sz="2400" b="1" i="0" smtClean="0">
                          <a:latin typeface="Cambria Math" panose="02040503050406030204" pitchFamily="18" charset="0"/>
                        </a:rPr>
                        <m:t>;−</m:t>
                      </m:r>
                      <m:r>
                        <a:rPr lang="vi-VN" sz="2400" b="1" i="0" smtClean="0">
                          <a:latin typeface="Cambria Math" panose="02040503050406030204" pitchFamily="18" charset="0"/>
                        </a:rPr>
                        <m:t>𝟐</m:t>
                      </m:r>
                      <m:r>
                        <a:rPr lang="vi-VN" sz="2400" b="1" i="0" smtClean="0">
                          <a:latin typeface="Cambria Math" panose="02040503050406030204" pitchFamily="18" charset="0"/>
                        </a:rPr>
                        <m:t>)</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2244525" cy="461665"/>
              </a:xfrm>
              <a:prstGeom prst="rect">
                <a:avLst/>
              </a:prstGeom>
              <a:blipFill>
                <a:blip r:embed="rId4"/>
                <a:stretch>
                  <a:fillRect r="-272" b="-1973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1782860"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𝐐</m:t>
                      </m:r>
                      <m:r>
                        <a:rPr lang="vi-VN" sz="2400" b="1" i="0" smtClean="0">
                          <a:latin typeface="Cambria Math" panose="02040503050406030204" pitchFamily="18" charset="0"/>
                        </a:rPr>
                        <m:t> (</m:t>
                      </m:r>
                      <m:r>
                        <a:rPr lang="vi-VN" sz="2400" b="1" i="0" smtClean="0">
                          <a:latin typeface="Cambria Math" panose="02040503050406030204" pitchFamily="18" charset="0"/>
                        </a:rPr>
                        <m:t>𝟒</m:t>
                      </m:r>
                      <m:r>
                        <a:rPr lang="vi-VN" sz="2400" b="1" i="0" smtClean="0">
                          <a:latin typeface="Cambria Math" panose="02040503050406030204" pitchFamily="18" charset="0"/>
                        </a:rPr>
                        <m:t>;</m:t>
                      </m:r>
                      <m:r>
                        <a:rPr lang="vi-VN" sz="2400" b="1" i="0" smtClean="0">
                          <a:latin typeface="Cambria Math" panose="02040503050406030204" pitchFamily="18" charset="0"/>
                        </a:rPr>
                        <m:t>𝟏</m:t>
                      </m:r>
                      <m:r>
                        <a:rPr lang="vi-VN" sz="2400" b="1" i="0" smtClean="0">
                          <a:latin typeface="Cambria Math" panose="02040503050406030204" pitchFamily="18" charset="0"/>
                        </a:rPr>
                        <m:t>)</m:t>
                      </m:r>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1782860" cy="461665"/>
              </a:xfrm>
              <a:prstGeom prst="rect">
                <a:avLst/>
              </a:prstGeom>
              <a:blipFill>
                <a:blip r:embed="rId5"/>
                <a:stretch>
                  <a:fillRect b="-19737"/>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75194" y="3388284"/>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1484827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830997"/>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9: </a:t>
            </a:r>
            <a:r>
              <a:rPr lang="en-US" sz="2400" b="1" dirty="0" err="1">
                <a:latin typeface="Times New Roman" panose="02020603050405020304" pitchFamily="18" charset="0"/>
                <a:cs typeface="Times New Roman" panose="02020603050405020304" pitchFamily="18" charset="0"/>
              </a:rPr>
              <a:t>Đường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thẳng</a:t>
            </a:r>
            <a:r>
              <a:rPr lang="en-US" sz="2400" b="1" dirty="0">
                <a:latin typeface="Times New Roman" panose="02020603050405020304" pitchFamily="18" charset="0"/>
                <a:cs typeface="Times New Roman" panose="02020603050405020304" pitchFamily="18" charset="0"/>
              </a:rPr>
              <a:t> (d): y = ax + 5 </a:t>
            </a:r>
            <a:r>
              <a:rPr lang="en-US" sz="2400" b="1" dirty="0" err="1">
                <a:latin typeface="Times New Roman" panose="02020603050405020304" pitchFamily="18" charset="0"/>
                <a:cs typeface="Times New Roman" panose="02020603050405020304" pitchFamily="18" charset="0"/>
              </a:rPr>
              <a:t>đi</a:t>
            </a:r>
            <a:r>
              <a:rPr lang="en-US" sz="2400" b="1" dirty="0">
                <a:latin typeface="Times New Roman" panose="02020603050405020304" pitchFamily="18" charset="0"/>
                <a:cs typeface="Times New Roman" panose="02020603050405020304" pitchFamily="18" charset="0"/>
              </a:rPr>
              <a:t> qua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M (1;3) </a:t>
            </a:r>
            <a:r>
              <a:rPr lang="en-US" sz="2400" b="1" dirty="0" err="1">
                <a:latin typeface="Times New Roman" panose="02020603050405020304" pitchFamily="18" charset="0"/>
                <a:cs typeface="Times New Roman" panose="02020603050405020304" pitchFamily="18" charset="0"/>
              </a:rPr>
              <a:t>thì</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hệ</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góc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bằng</a:t>
            </a:r>
            <a:r>
              <a:rPr lang="en-US" sz="2400" b="1" dirty="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102271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𝟐</m:t>
                      </m:r>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1022716" cy="369332"/>
              </a:xfrm>
              <a:prstGeom prst="rect">
                <a:avLst/>
              </a:prstGeom>
              <a:blipFill>
                <a:blip r:embed="rId2"/>
                <a:stretch>
                  <a:fillRect l="-5988" r="-5988" b="-100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97494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𝟖</m:t>
                      </m:r>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974947" cy="461665"/>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118013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𝟏</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1180131" cy="461665"/>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99097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𝟐</m:t>
                      </m:r>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990977" cy="461665"/>
              </a:xfrm>
              <a:prstGeom prst="rect">
                <a:avLst/>
              </a:prstGeom>
              <a:blipFill>
                <a:blip r:embed="rId5"/>
                <a:stretch>
                  <a:fillRect/>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62706" y="2172268"/>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218768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38548" y="300029"/>
            <a:ext cx="627729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BÀI TẬP TRẮC NGHIỆM:</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07898-208A-477E-97C1-44D93C19AA4A}"/>
              </a:ext>
            </a:extLst>
          </p:cNvPr>
          <p:cNvSpPr txBox="1"/>
          <p:nvPr/>
        </p:nvSpPr>
        <p:spPr>
          <a:xfrm>
            <a:off x="785808" y="1171639"/>
            <a:ext cx="8686799" cy="830997"/>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CÂU 10: </a:t>
            </a:r>
            <a:r>
              <a:rPr lang="en-US" sz="2400" b="1" dirty="0" err="1">
                <a:latin typeface="Times New Roman" panose="02020603050405020304" pitchFamily="18" charset="0"/>
                <a:cs typeface="Times New Roman" panose="02020603050405020304" pitchFamily="18" charset="0"/>
              </a:rPr>
              <a:t>Tọa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hai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đường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thẳng</a:t>
            </a:r>
            <a:r>
              <a:rPr lang="en-US" sz="2400" b="1" dirty="0">
                <a:latin typeface="Times New Roman" panose="02020603050405020304" pitchFamily="18" charset="0"/>
                <a:cs typeface="Times New Roman" panose="02020603050405020304" pitchFamily="18" charset="0"/>
              </a:rPr>
              <a:t> (d): y = – x + 3 </a:t>
            </a:r>
            <a:r>
              <a:rPr lang="en-US" sz="2400" b="1" dirty="0" err="1">
                <a:latin typeface="Times New Roman" panose="02020603050405020304" pitchFamily="18" charset="0"/>
                <a:cs typeface="Times New Roman" panose="02020603050405020304" pitchFamily="18" charset="0"/>
              </a:rPr>
              <a:t>và</a:t>
            </a:r>
            <a:r>
              <a:rPr lang="en-US" sz="2400" b="1" dirty="0">
                <a:latin typeface="Times New Roman" panose="02020603050405020304" pitchFamily="18" charset="0"/>
                <a:cs typeface="Times New Roman" panose="02020603050405020304" pitchFamily="18" charset="0"/>
              </a:rPr>
              <a:t> (d’): y = 2x – 3  </a:t>
            </a:r>
            <a:r>
              <a:rPr lang="en-US" sz="2400" b="1" dirty="0" err="1">
                <a:latin typeface="Times New Roman" panose="02020603050405020304" pitchFamily="18" charset="0"/>
                <a:cs typeface="Times New Roman" panose="02020603050405020304" pitchFamily="18" charset="0"/>
              </a:rPr>
              <a:t>là</a:t>
            </a:r>
            <a:r>
              <a:rPr lang="en-US" sz="2400" b="1" dirty="0">
                <a:latin typeface="Times New Roman" panose="02020603050405020304" pitchFamily="18" charset="0"/>
                <a:cs typeface="Times New Roman" panose="02020603050405020304" pitchFamily="18" charset="0"/>
              </a:rPr>
              <a:t> </a:t>
            </a:r>
            <a:endParaRPr lang="vi-VN" sz="24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DF6EA019-0A57-4A01-BBC1-DB522C4ED27C}"/>
                  </a:ext>
                </a:extLst>
              </p:cNvPr>
              <p:cNvSpPr txBox="1"/>
              <p:nvPr/>
            </p:nvSpPr>
            <p:spPr>
              <a:xfrm>
                <a:off x="1850231" y="2187602"/>
                <a:ext cx="182582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𝐀</m:t>
                      </m:r>
                      <m:r>
                        <a:rPr lang="vi-VN" sz="2400" b="1" i="0" smtClean="0">
                          <a:latin typeface="Cambria Math" panose="02040503050406030204" pitchFamily="18" charset="0"/>
                        </a:rPr>
                        <m:t>.    (−</m:t>
                      </m:r>
                      <m:r>
                        <a:rPr lang="vi-VN" sz="2400" b="1" i="0" smtClean="0">
                          <a:latin typeface="Cambria Math" panose="02040503050406030204" pitchFamily="18" charset="0"/>
                        </a:rPr>
                        <m:t>𝟐</m:t>
                      </m:r>
                      <m:r>
                        <a:rPr lang="vi-VN" sz="2400" b="1" i="0" smtClean="0">
                          <a:latin typeface="Cambria Math" panose="02040503050406030204" pitchFamily="18" charset="0"/>
                        </a:rPr>
                        <m:t>;−</m:t>
                      </m:r>
                      <m:r>
                        <a:rPr lang="vi-VN" sz="2400" b="1" i="0" smtClean="0">
                          <a:latin typeface="Cambria Math" panose="02040503050406030204" pitchFamily="18" charset="0"/>
                        </a:rPr>
                        <m:t>𝟕</m:t>
                      </m:r>
                      <m:r>
                        <a:rPr lang="vi-VN" sz="2400" b="1" i="0" smtClean="0">
                          <a:latin typeface="Cambria Math" panose="02040503050406030204" pitchFamily="18" charset="0"/>
                        </a:rPr>
                        <m:t>)</m:t>
                      </m:r>
                    </m:oMath>
                  </m:oMathPara>
                </a14:m>
                <a:endParaRPr lang="vi-VN" sz="2400" dirty="0"/>
              </a:p>
            </p:txBody>
          </p:sp>
        </mc:Choice>
        <mc:Fallback>
          <p:sp>
            <p:nvSpPr>
              <p:cNvPr id="4" name="TextBox 3">
                <a:extLst>
                  <a:ext uri="{FF2B5EF4-FFF2-40B4-BE49-F238E27FC236}">
                    <a16:creationId xmlns:a16="http://schemas.microsoft.com/office/drawing/2014/main" id="{DF6EA019-0A57-4A01-BBC1-DB522C4ED27C}"/>
                  </a:ext>
                </a:extLst>
              </p:cNvPr>
              <p:cNvSpPr txBox="1">
                <a:spLocks noRot="1" noChangeAspect="1" noMove="1" noResize="1" noEditPoints="1" noAdjustHandles="1" noChangeArrowheads="1" noChangeShapeType="1" noTextEdit="1"/>
              </p:cNvSpPr>
              <p:nvPr/>
            </p:nvSpPr>
            <p:spPr>
              <a:xfrm>
                <a:off x="1850231" y="2187602"/>
                <a:ext cx="1825821" cy="369332"/>
              </a:xfrm>
              <a:prstGeom prst="rect">
                <a:avLst/>
              </a:prstGeom>
              <a:blipFill>
                <a:blip r:embed="rId2"/>
                <a:stretch>
                  <a:fillRect l="-3344" r="-5017" b="-3833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55ADB148-D29D-402B-AA46-240D140A4480}"/>
                  </a:ext>
                </a:extLst>
              </p:cNvPr>
              <p:cNvSpPr/>
              <p:nvPr/>
            </p:nvSpPr>
            <p:spPr>
              <a:xfrm>
                <a:off x="1762706" y="2790163"/>
                <a:ext cx="15488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𝐁</m:t>
                      </m:r>
                      <m:r>
                        <a:rPr lang="vi-VN" sz="2400" b="1" i="0" smtClean="0">
                          <a:latin typeface="Cambria Math" panose="02040503050406030204" pitchFamily="18" charset="0"/>
                        </a:rPr>
                        <m:t>.    (</m:t>
                      </m:r>
                      <m:r>
                        <a:rPr lang="vi-VN" sz="2400" b="1" i="0" smtClean="0">
                          <a:latin typeface="Cambria Math" panose="02040503050406030204" pitchFamily="18" charset="0"/>
                        </a:rPr>
                        <m:t>𝟏</m:t>
                      </m:r>
                      <m:r>
                        <a:rPr lang="vi-VN" sz="2400" b="1" i="0" smtClean="0">
                          <a:latin typeface="Cambria Math" panose="02040503050406030204" pitchFamily="18" charset="0"/>
                        </a:rPr>
                        <m:t>;</m:t>
                      </m:r>
                      <m:r>
                        <a:rPr lang="vi-VN" sz="2400" b="1" i="0" smtClean="0">
                          <a:latin typeface="Cambria Math" panose="02040503050406030204" pitchFamily="18" charset="0"/>
                        </a:rPr>
                        <m:t>𝟐</m:t>
                      </m:r>
                      <m:r>
                        <a:rPr lang="vi-VN" sz="2400" b="1" i="0" smtClean="0">
                          <a:latin typeface="Cambria Math" panose="02040503050406030204" pitchFamily="18" charset="0"/>
                        </a:rPr>
                        <m:t>)</m:t>
                      </m:r>
                    </m:oMath>
                  </m:oMathPara>
                </a14:m>
                <a:endParaRPr lang="vi-VN" sz="2400" dirty="0"/>
              </a:p>
            </p:txBody>
          </p:sp>
        </mc:Choice>
        <mc:Fallback>
          <p:sp>
            <p:nvSpPr>
              <p:cNvPr id="5" name="Rectangle 4">
                <a:extLst>
                  <a:ext uri="{FF2B5EF4-FFF2-40B4-BE49-F238E27FC236}">
                    <a16:creationId xmlns:a16="http://schemas.microsoft.com/office/drawing/2014/main" id="{55ADB148-D29D-402B-AA46-240D140A4480}"/>
                  </a:ext>
                </a:extLst>
              </p:cNvPr>
              <p:cNvSpPr>
                <a:spLocks noRot="1" noChangeAspect="1" noMove="1" noResize="1" noEditPoints="1" noAdjustHandles="1" noChangeArrowheads="1" noChangeShapeType="1" noTextEdit="1"/>
              </p:cNvSpPr>
              <p:nvPr/>
            </p:nvSpPr>
            <p:spPr>
              <a:xfrm>
                <a:off x="1762706" y="2790163"/>
                <a:ext cx="1548822" cy="461665"/>
              </a:xfrm>
              <a:prstGeom prst="rect">
                <a:avLst/>
              </a:prstGeom>
              <a:blipFill>
                <a:blip r:embed="rId3"/>
                <a:stretch>
                  <a:fillRect r="-394" b="-21333"/>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2C5077C6-8866-48A9-B1FA-8FD4A4ACC415}"/>
                  </a:ext>
                </a:extLst>
              </p:cNvPr>
              <p:cNvSpPr/>
              <p:nvPr/>
            </p:nvSpPr>
            <p:spPr>
              <a:xfrm>
                <a:off x="1762706" y="3388285"/>
                <a:ext cx="17540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𝐂</m:t>
                      </m:r>
                      <m:r>
                        <a:rPr lang="vi-VN" sz="2400" b="1" i="0" smtClean="0">
                          <a:latin typeface="Cambria Math" panose="02040503050406030204" pitchFamily="18" charset="0"/>
                        </a:rPr>
                        <m:t>.    (−</m:t>
                      </m:r>
                      <m:r>
                        <a:rPr lang="vi-VN" sz="2400" b="1" i="0" smtClean="0">
                          <a:latin typeface="Cambria Math" panose="02040503050406030204" pitchFamily="18" charset="0"/>
                        </a:rPr>
                        <m:t>𝟐</m:t>
                      </m:r>
                      <m:r>
                        <a:rPr lang="vi-VN" sz="2400" b="1" i="0" smtClean="0">
                          <a:latin typeface="Cambria Math" panose="02040503050406030204" pitchFamily="18" charset="0"/>
                        </a:rPr>
                        <m:t>;</m:t>
                      </m:r>
                      <m:r>
                        <a:rPr lang="vi-VN" sz="2400" b="1" i="0" smtClean="0">
                          <a:latin typeface="Cambria Math" panose="02040503050406030204" pitchFamily="18" charset="0"/>
                        </a:rPr>
                        <m:t>𝟓</m:t>
                      </m:r>
                      <m:r>
                        <a:rPr lang="vi-VN" sz="2400" b="1" i="0" smtClean="0">
                          <a:latin typeface="Cambria Math" panose="02040503050406030204" pitchFamily="18" charset="0"/>
                        </a:rPr>
                        <m:t>)</m:t>
                      </m:r>
                    </m:oMath>
                  </m:oMathPara>
                </a14:m>
                <a:endParaRPr lang="vi-VN" sz="2400" dirty="0"/>
              </a:p>
            </p:txBody>
          </p:sp>
        </mc:Choice>
        <mc:Fallback>
          <p:sp>
            <p:nvSpPr>
              <p:cNvPr id="7" name="Rectangle 6">
                <a:extLst>
                  <a:ext uri="{FF2B5EF4-FFF2-40B4-BE49-F238E27FC236}">
                    <a16:creationId xmlns:a16="http://schemas.microsoft.com/office/drawing/2014/main" id="{2C5077C6-8866-48A9-B1FA-8FD4A4ACC415}"/>
                  </a:ext>
                </a:extLst>
              </p:cNvPr>
              <p:cNvSpPr>
                <a:spLocks noRot="1" noChangeAspect="1" noMove="1" noResize="1" noEditPoints="1" noAdjustHandles="1" noChangeArrowheads="1" noChangeShapeType="1" noTextEdit="1"/>
              </p:cNvSpPr>
              <p:nvPr/>
            </p:nvSpPr>
            <p:spPr>
              <a:xfrm>
                <a:off x="1762706" y="3388285"/>
                <a:ext cx="1754006" cy="461665"/>
              </a:xfrm>
              <a:prstGeom prst="rect">
                <a:avLst/>
              </a:prstGeom>
              <a:blipFill>
                <a:blip r:embed="rId4"/>
                <a:stretch>
                  <a:fillRect r="-347" b="-1973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5CE10974-E541-4B4D-8045-6F4EA7A3F33D}"/>
                  </a:ext>
                </a:extLst>
              </p:cNvPr>
              <p:cNvSpPr/>
              <p:nvPr/>
            </p:nvSpPr>
            <p:spPr>
              <a:xfrm>
                <a:off x="1762706" y="4018321"/>
                <a:ext cx="156485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vi-VN" sz="2400" b="1" i="0" smtClean="0">
                          <a:latin typeface="Cambria Math" panose="02040503050406030204" pitchFamily="18" charset="0"/>
                        </a:rPr>
                        <m:t>𝐃</m:t>
                      </m:r>
                      <m:r>
                        <a:rPr lang="vi-VN" sz="2400" b="1" i="0" smtClean="0">
                          <a:latin typeface="Cambria Math" panose="02040503050406030204" pitchFamily="18" charset="0"/>
                        </a:rPr>
                        <m:t>.    (</m:t>
                      </m:r>
                      <m:r>
                        <a:rPr lang="vi-VN" sz="2400" b="1" i="0" smtClean="0">
                          <a:latin typeface="Cambria Math" panose="02040503050406030204" pitchFamily="18" charset="0"/>
                        </a:rPr>
                        <m:t>𝟐</m:t>
                      </m:r>
                      <m:r>
                        <a:rPr lang="vi-VN" sz="2400" b="1" i="0" smtClean="0">
                          <a:latin typeface="Cambria Math" panose="02040503050406030204" pitchFamily="18" charset="0"/>
                        </a:rPr>
                        <m:t>;</m:t>
                      </m:r>
                      <m:r>
                        <a:rPr lang="vi-VN" sz="2400" b="1" i="0" smtClean="0">
                          <a:latin typeface="Cambria Math" panose="02040503050406030204" pitchFamily="18" charset="0"/>
                        </a:rPr>
                        <m:t>𝟏</m:t>
                      </m:r>
                      <m:r>
                        <a:rPr lang="vi-VN" sz="2400" b="1" i="0" smtClean="0">
                          <a:latin typeface="Cambria Math" panose="02040503050406030204" pitchFamily="18" charset="0"/>
                        </a:rPr>
                        <m:t>)</m:t>
                      </m:r>
                    </m:oMath>
                  </m:oMathPara>
                </a14:m>
                <a:endParaRPr lang="vi-VN" sz="2400" dirty="0"/>
              </a:p>
            </p:txBody>
          </p:sp>
        </mc:Choice>
        <mc:Fallback>
          <p:sp>
            <p:nvSpPr>
              <p:cNvPr id="8" name="Rectangle 7">
                <a:extLst>
                  <a:ext uri="{FF2B5EF4-FFF2-40B4-BE49-F238E27FC236}">
                    <a16:creationId xmlns:a16="http://schemas.microsoft.com/office/drawing/2014/main" id="{5CE10974-E541-4B4D-8045-6F4EA7A3F33D}"/>
                  </a:ext>
                </a:extLst>
              </p:cNvPr>
              <p:cNvSpPr>
                <a:spLocks noRot="1" noChangeAspect="1" noMove="1" noResize="1" noEditPoints="1" noAdjustHandles="1" noChangeArrowheads="1" noChangeShapeType="1" noTextEdit="1"/>
              </p:cNvSpPr>
              <p:nvPr/>
            </p:nvSpPr>
            <p:spPr>
              <a:xfrm>
                <a:off x="1762706" y="4018321"/>
                <a:ext cx="1564852" cy="461665"/>
              </a:xfrm>
              <a:prstGeom prst="rect">
                <a:avLst/>
              </a:prstGeom>
              <a:blipFill>
                <a:blip r:embed="rId5"/>
                <a:stretch>
                  <a:fillRect r="-389" b="-19737"/>
                </a:stretch>
              </a:blipFill>
            </p:spPr>
            <p:txBody>
              <a:bodyPr/>
              <a:lstStyle/>
              <a:p>
                <a:r>
                  <a:rPr lang="vi-VN">
                    <a:noFill/>
                  </a:rPr>
                  <a:t> </a:t>
                </a:r>
              </a:p>
            </p:txBody>
          </p:sp>
        </mc:Fallback>
      </mc:AlternateContent>
      <p:sp>
        <p:nvSpPr>
          <p:cNvPr id="9" name="Oval 8">
            <a:extLst>
              <a:ext uri="{FF2B5EF4-FFF2-40B4-BE49-F238E27FC236}">
                <a16:creationId xmlns:a16="http://schemas.microsoft.com/office/drawing/2014/main" id="{5AF63E9A-F0EA-4714-B8A9-737680CD1DE6}"/>
              </a:ext>
            </a:extLst>
          </p:cNvPr>
          <p:cNvSpPr/>
          <p:nvPr/>
        </p:nvSpPr>
        <p:spPr>
          <a:xfrm>
            <a:off x="1762706" y="4039355"/>
            <a:ext cx="450057" cy="461665"/>
          </a:xfrm>
          <a:prstGeom prst="ellipse">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lang="vi-VN">
              <a:ln w="38100">
                <a:solidFill>
                  <a:srgbClr val="FF0000"/>
                </a:solidFill>
              </a:ln>
              <a:noFill/>
            </a:endParaRPr>
          </a:p>
        </p:txBody>
      </p:sp>
    </p:spTree>
    <p:extLst>
      <p:ext uri="{BB962C8B-B14F-4D97-AF65-F5344CB8AC3E}">
        <p14:creationId xmlns:p14="http://schemas.microsoft.com/office/powerpoint/2010/main" val="148408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7" grpId="0"/>
      <p:bldP spid="8" grpId="0"/>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EBB163-32A4-42F6-BBB7-8FCDFA739FD2}"/>
              </a:ext>
            </a:extLst>
          </p:cNvPr>
          <p:cNvSpPr txBox="1"/>
          <p:nvPr/>
        </p:nvSpPr>
        <p:spPr>
          <a:xfrm>
            <a:off x="785808" y="1100127"/>
            <a:ext cx="8686799" cy="2219838"/>
          </a:xfrm>
          <a:prstGeom prst="rect">
            <a:avLst/>
          </a:prstGeom>
          <a:noFill/>
        </p:spPr>
        <p:txBody>
          <a:bodyPr wrap="square" rtlCol="0">
            <a:spAutoFit/>
          </a:bodyPr>
          <a:lstStyle/>
          <a:p>
            <a:pPr marL="342900" indent="-342900" algn="just">
              <a:lnSpc>
                <a:spcPct val="150000"/>
              </a:lnSpc>
              <a:buFontTx/>
              <a:buChar char="-"/>
            </a:pPr>
            <a:r>
              <a:rPr lang="en-US" sz="3200" b="1" dirty="0" err="1">
                <a:solidFill>
                  <a:srgbClr val="00B050"/>
                </a:solidFill>
                <a:latin typeface="Times New Roman" panose="02020603050405020304" pitchFamily="18" charset="0"/>
                <a:cs typeface="Times New Roman" panose="02020603050405020304" pitchFamily="18" charset="0"/>
              </a:rPr>
              <a:t>Ôn</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lại</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toàn</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bộ</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lý</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thuyết</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đã</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học</a:t>
            </a:r>
            <a:endParaRPr lang="en-US" sz="3200" b="1" dirty="0">
              <a:solidFill>
                <a:srgbClr val="00B05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en-US" sz="3200" b="1" dirty="0" err="1">
                <a:solidFill>
                  <a:srgbClr val="00B050"/>
                </a:solidFill>
                <a:latin typeface="Times New Roman" panose="02020603050405020304" pitchFamily="18" charset="0"/>
                <a:cs typeface="Times New Roman" panose="02020603050405020304" pitchFamily="18" charset="0"/>
              </a:rPr>
              <a:t>Xem</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lại</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các</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bài</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tập</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đã</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sửa</a:t>
            </a:r>
            <a:endParaRPr lang="en-US" sz="3200" b="1" dirty="0">
              <a:solidFill>
                <a:srgbClr val="00B050"/>
              </a:solidFill>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en-US" sz="3200" b="1" dirty="0" err="1">
                <a:solidFill>
                  <a:srgbClr val="00B050"/>
                </a:solidFill>
                <a:latin typeface="Times New Roman" panose="02020603050405020304" pitchFamily="18" charset="0"/>
                <a:cs typeface="Times New Roman" panose="02020603050405020304" pitchFamily="18" charset="0"/>
              </a:rPr>
              <a:t>Làm</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bài</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tập</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theo</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đề</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cương</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ôn</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kiểm</a:t>
            </a:r>
            <a:r>
              <a:rPr lang="en-US" sz="3200" b="1" dirty="0">
                <a:solidFill>
                  <a:srgbClr val="00B050"/>
                </a:solidFill>
                <a:latin typeface="Times New Roman" panose="02020603050405020304" pitchFamily="18" charset="0"/>
                <a:cs typeface="Times New Roman" panose="02020603050405020304" pitchFamily="18" charset="0"/>
              </a:rPr>
              <a:t> </a:t>
            </a:r>
            <a:r>
              <a:rPr lang="en-US" sz="3200" b="1" dirty="0" err="1">
                <a:solidFill>
                  <a:srgbClr val="00B050"/>
                </a:solidFill>
                <a:latin typeface="Times New Roman" panose="02020603050405020304" pitchFamily="18" charset="0"/>
                <a:cs typeface="Times New Roman" panose="02020603050405020304" pitchFamily="18" charset="0"/>
              </a:rPr>
              <a:t>tra</a:t>
            </a:r>
            <a:r>
              <a:rPr lang="en-US" sz="3200" b="1" dirty="0">
                <a:solidFill>
                  <a:srgbClr val="00B050"/>
                </a:solidFill>
                <a:latin typeface="Times New Roman" panose="02020603050405020304" pitchFamily="18" charset="0"/>
                <a:cs typeface="Times New Roman" panose="02020603050405020304" pitchFamily="18" charset="0"/>
              </a:rPr>
              <a:t> HKI</a:t>
            </a:r>
          </a:p>
        </p:txBody>
      </p:sp>
      <p:sp>
        <p:nvSpPr>
          <p:cNvPr id="4" name="TextBox 3">
            <a:extLst>
              <a:ext uri="{FF2B5EF4-FFF2-40B4-BE49-F238E27FC236}">
                <a16:creationId xmlns:a16="http://schemas.microsoft.com/office/drawing/2014/main" id="{27B90809-D86C-4841-9EB8-A285822CEFAA}"/>
              </a:ext>
            </a:extLst>
          </p:cNvPr>
          <p:cNvSpPr txBox="1"/>
          <p:nvPr/>
        </p:nvSpPr>
        <p:spPr>
          <a:xfrm>
            <a:off x="830328" y="300029"/>
            <a:ext cx="8036816"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HƯỚNG DẪN TỰ HỌC TẠI NHÀ:</a:t>
            </a:r>
            <a:endParaRPr lang="vi-VN"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0616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56BA42-A35E-47E1-9A1C-8AC32053E666}"/>
              </a:ext>
            </a:extLst>
          </p:cNvPr>
          <p:cNvSpPr txBox="1"/>
          <p:nvPr/>
        </p:nvSpPr>
        <p:spPr>
          <a:xfrm>
            <a:off x="825676" y="300029"/>
            <a:ext cx="4302781" cy="707886"/>
          </a:xfrm>
          <a:prstGeom prst="rect">
            <a:avLst/>
          </a:prstGeom>
          <a:noFill/>
        </p:spPr>
        <p:txBody>
          <a:bodyPr wrap="non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1/ CĂN BẬC HAI:</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522CEDB1-ECF5-404F-8F6D-35AFCD055B7D}"/>
              </a:ext>
            </a:extLst>
          </p:cNvPr>
          <p:cNvSpPr txBox="1"/>
          <p:nvPr/>
        </p:nvSpPr>
        <p:spPr>
          <a:xfrm>
            <a:off x="975066" y="1130005"/>
            <a:ext cx="5008486" cy="584775"/>
          </a:xfrm>
          <a:prstGeom prst="rect">
            <a:avLst/>
          </a:prstGeom>
          <a:noFill/>
        </p:spPr>
        <p:txBody>
          <a:bodyPr wrap="none" rtlCol="0">
            <a:spAutoFit/>
          </a:bodyPr>
          <a:lstStyle/>
          <a:p>
            <a:pPr algn="ctr"/>
            <a:r>
              <a:rPr lang="en-US" sz="3200" b="1" dirty="0">
                <a:solidFill>
                  <a:srgbClr val="0432FF"/>
                </a:solidFill>
                <a:latin typeface="Times New Roman" panose="02020603050405020304" pitchFamily="18" charset="0"/>
                <a:cs typeface="Times New Roman" panose="02020603050405020304" pitchFamily="18" charset="0"/>
              </a:rPr>
              <a:t>THỰC HIỆN PHÉP TÍNH:</a:t>
            </a:r>
            <a:endParaRPr lang="vi-VN" sz="3200" b="1" dirty="0">
              <a:solidFill>
                <a:srgbClr val="0432F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CD363A9-09A3-4A96-B311-BEA4D6E5B129}"/>
                  </a:ext>
                </a:extLst>
              </p:cNvPr>
              <p:cNvSpPr txBox="1"/>
              <p:nvPr/>
            </p:nvSpPr>
            <p:spPr>
              <a:xfrm>
                <a:off x="1071435" y="1917422"/>
                <a:ext cx="4947701" cy="49039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𝑎</m:t>
                      </m:r>
                      <m:r>
                        <a:rPr lang="en-US" sz="2800" b="0" i="1" smtClean="0">
                          <a:latin typeface="Cambria Math" panose="02040503050406030204" pitchFamily="18" charset="0"/>
                        </a:rPr>
                        <m:t>) 2</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18</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50</m:t>
                          </m:r>
                        </m:e>
                      </m:rad>
                      <m:r>
                        <a:rPr lang="en-US" sz="2800" b="0" i="1" smtClean="0">
                          <a:latin typeface="Cambria Math" panose="02040503050406030204" pitchFamily="18" charset="0"/>
                        </a:rPr>
                        <m:t>+3</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98</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162</m:t>
                          </m:r>
                        </m:e>
                      </m:rad>
                    </m:oMath>
                  </m:oMathPara>
                </a14:m>
                <a:endParaRPr lang="vi-VN" sz="2800" dirty="0"/>
              </a:p>
            </p:txBody>
          </p:sp>
        </mc:Choice>
        <mc:Fallback xmlns="">
          <p:sp>
            <p:nvSpPr>
              <p:cNvPr id="2" name="TextBox 1">
                <a:extLst>
                  <a:ext uri="{FF2B5EF4-FFF2-40B4-BE49-F238E27FC236}">
                    <a16:creationId xmlns:a16="http://schemas.microsoft.com/office/drawing/2014/main" id="{6CD363A9-09A3-4A96-B311-BEA4D6E5B129}"/>
                  </a:ext>
                </a:extLst>
              </p:cNvPr>
              <p:cNvSpPr txBox="1">
                <a:spLocks noRot="1" noChangeAspect="1" noMove="1" noResize="1" noEditPoints="1" noAdjustHandles="1" noChangeArrowheads="1" noChangeShapeType="1" noTextEdit="1"/>
              </p:cNvSpPr>
              <p:nvPr/>
            </p:nvSpPr>
            <p:spPr>
              <a:xfrm>
                <a:off x="1071435" y="1917422"/>
                <a:ext cx="4947701" cy="490391"/>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4A936A3-F903-4860-AAA4-DC00292D8E36}"/>
                  </a:ext>
                </a:extLst>
              </p:cNvPr>
              <p:cNvSpPr txBox="1"/>
              <p:nvPr/>
            </p:nvSpPr>
            <p:spPr>
              <a:xfrm>
                <a:off x="1077062" y="2594493"/>
                <a:ext cx="5018938" cy="49039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latin typeface="Cambria Math" panose="02040503050406030204" pitchFamily="18" charset="0"/>
                        </a:rPr>
                        <m:t>) </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243</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75</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147</m:t>
                          </m:r>
                        </m:e>
                      </m:rad>
                      <m:r>
                        <a:rPr lang="en-US" sz="2800" b="0" i="1" smtClean="0">
                          <a:latin typeface="Cambria Math" panose="02040503050406030204" pitchFamily="18" charset="0"/>
                        </a:rPr>
                        <m:t>−2</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27</m:t>
                          </m:r>
                        </m:e>
                      </m:rad>
                      <m:r>
                        <a:rPr lang="en-US" sz="2800" b="0" i="1" smtClean="0">
                          <a:latin typeface="Cambria Math" panose="02040503050406030204" pitchFamily="18" charset="0"/>
                        </a:rPr>
                        <m:t> </m:t>
                      </m:r>
                    </m:oMath>
                  </m:oMathPara>
                </a14:m>
                <a:endParaRPr lang="vi-VN" sz="2800" dirty="0"/>
              </a:p>
            </p:txBody>
          </p:sp>
        </mc:Choice>
        <mc:Fallback xmlns="">
          <p:sp>
            <p:nvSpPr>
              <p:cNvPr id="3" name="TextBox 2">
                <a:extLst>
                  <a:ext uri="{FF2B5EF4-FFF2-40B4-BE49-F238E27FC236}">
                    <a16:creationId xmlns:a16="http://schemas.microsoft.com/office/drawing/2014/main" id="{F4A936A3-F903-4860-AAA4-DC00292D8E36}"/>
                  </a:ext>
                </a:extLst>
              </p:cNvPr>
              <p:cNvSpPr txBox="1">
                <a:spLocks noRot="1" noChangeAspect="1" noMove="1" noResize="1" noEditPoints="1" noAdjustHandles="1" noChangeArrowheads="1" noChangeShapeType="1" noTextEdit="1"/>
              </p:cNvSpPr>
              <p:nvPr/>
            </p:nvSpPr>
            <p:spPr>
              <a:xfrm>
                <a:off x="1077062" y="2594493"/>
                <a:ext cx="5018938" cy="490391"/>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27A4764-D2EA-450F-9B83-AA521F7B33E3}"/>
                  </a:ext>
                </a:extLst>
              </p:cNvPr>
              <p:cNvSpPr txBox="1"/>
              <p:nvPr/>
            </p:nvSpPr>
            <p:spPr>
              <a:xfrm>
                <a:off x="1068489" y="3289485"/>
                <a:ext cx="4915063"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 </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320</m:t>
                          </m:r>
                        </m:e>
                      </m:rad>
                      <m:r>
                        <a:rPr lang="en-US" sz="2800" b="0" i="1" smtClean="0">
                          <a:latin typeface="Cambria Math" panose="02040503050406030204" pitchFamily="18" charset="0"/>
                        </a:rPr>
                        <m:t>−2</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80</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180</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20</m:t>
                          </m:r>
                        </m:e>
                      </m:rad>
                    </m:oMath>
                  </m:oMathPara>
                </a14:m>
                <a:endParaRPr lang="vi-VN" sz="2800" dirty="0"/>
              </a:p>
            </p:txBody>
          </p:sp>
        </mc:Choice>
        <mc:Fallback xmlns="">
          <p:sp>
            <p:nvSpPr>
              <p:cNvPr id="4" name="TextBox 3">
                <a:extLst>
                  <a:ext uri="{FF2B5EF4-FFF2-40B4-BE49-F238E27FC236}">
                    <a16:creationId xmlns:a16="http://schemas.microsoft.com/office/drawing/2014/main" id="{527A4764-D2EA-450F-9B83-AA521F7B33E3}"/>
                  </a:ext>
                </a:extLst>
              </p:cNvPr>
              <p:cNvSpPr txBox="1">
                <a:spLocks noRot="1" noChangeAspect="1" noMove="1" noResize="1" noEditPoints="1" noAdjustHandles="1" noChangeArrowheads="1" noChangeShapeType="1" noTextEdit="1"/>
              </p:cNvSpPr>
              <p:nvPr/>
            </p:nvSpPr>
            <p:spPr>
              <a:xfrm>
                <a:off x="1068489" y="3289485"/>
                <a:ext cx="4915063" cy="481607"/>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60B3534-E5FB-41DB-BA6C-8D3F9F9B4C33}"/>
                  </a:ext>
                </a:extLst>
              </p:cNvPr>
              <p:cNvSpPr txBox="1"/>
              <p:nvPr/>
            </p:nvSpPr>
            <p:spPr>
              <a:xfrm>
                <a:off x="1077062" y="3974890"/>
                <a:ext cx="4560800"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 </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128</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32</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72</m:t>
                          </m:r>
                        </m:e>
                      </m:rad>
                      <m:r>
                        <a:rPr lang="en-US" sz="2800" b="0" i="1" smtClean="0">
                          <a:latin typeface="Cambria Math" panose="02040503050406030204" pitchFamily="18" charset="0"/>
                        </a:rPr>
                        <m:t>+2</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8</m:t>
                          </m:r>
                        </m:e>
                      </m:rad>
                    </m:oMath>
                  </m:oMathPara>
                </a14:m>
                <a:endParaRPr lang="vi-VN" sz="2800" dirty="0"/>
              </a:p>
            </p:txBody>
          </p:sp>
        </mc:Choice>
        <mc:Fallback xmlns="">
          <p:sp>
            <p:nvSpPr>
              <p:cNvPr id="5" name="TextBox 4">
                <a:extLst>
                  <a:ext uri="{FF2B5EF4-FFF2-40B4-BE49-F238E27FC236}">
                    <a16:creationId xmlns:a16="http://schemas.microsoft.com/office/drawing/2014/main" id="{560B3534-E5FB-41DB-BA6C-8D3F9F9B4C33}"/>
                  </a:ext>
                </a:extLst>
              </p:cNvPr>
              <p:cNvSpPr txBox="1">
                <a:spLocks noRot="1" noChangeAspect="1" noMove="1" noResize="1" noEditPoints="1" noAdjustHandles="1" noChangeArrowheads="1" noChangeShapeType="1" noTextEdit="1"/>
              </p:cNvSpPr>
              <p:nvPr/>
            </p:nvSpPr>
            <p:spPr>
              <a:xfrm>
                <a:off x="1077062" y="3974890"/>
                <a:ext cx="4560800" cy="481607"/>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557E4BD-D960-4C70-AB58-C31BCD390BEB}"/>
                  </a:ext>
                </a:extLst>
              </p:cNvPr>
              <p:cNvSpPr txBox="1"/>
              <p:nvPr/>
            </p:nvSpPr>
            <p:spPr>
              <a:xfrm>
                <a:off x="1068489" y="4652764"/>
                <a:ext cx="4924361"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𝑒</m:t>
                      </m:r>
                      <m:r>
                        <a:rPr lang="en-US" sz="2800" b="0" i="1" smtClean="0">
                          <a:latin typeface="Cambria Math" panose="02040503050406030204" pitchFamily="18" charset="0"/>
                        </a:rPr>
                        <m:t>) </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108</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48</m:t>
                          </m:r>
                        </m:e>
                      </m:rad>
                      <m:r>
                        <a:rPr lang="en-US" sz="2800" b="0" i="1" smtClean="0">
                          <a:latin typeface="Cambria Math" panose="02040503050406030204" pitchFamily="18" charset="0"/>
                        </a:rPr>
                        <m:t>+3</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12</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192</m:t>
                          </m:r>
                        </m:e>
                      </m:rad>
                    </m:oMath>
                  </m:oMathPara>
                </a14:m>
                <a:endParaRPr lang="vi-VN" sz="2800" dirty="0"/>
              </a:p>
            </p:txBody>
          </p:sp>
        </mc:Choice>
        <mc:Fallback xmlns="">
          <p:sp>
            <p:nvSpPr>
              <p:cNvPr id="17" name="TextBox 16">
                <a:extLst>
                  <a:ext uri="{FF2B5EF4-FFF2-40B4-BE49-F238E27FC236}">
                    <a16:creationId xmlns:a16="http://schemas.microsoft.com/office/drawing/2014/main" id="{D557E4BD-D960-4C70-AB58-C31BCD390BEB}"/>
                  </a:ext>
                </a:extLst>
              </p:cNvPr>
              <p:cNvSpPr txBox="1">
                <a:spLocks noRot="1" noChangeAspect="1" noMove="1" noResize="1" noEditPoints="1" noAdjustHandles="1" noChangeArrowheads="1" noChangeShapeType="1" noTextEdit="1"/>
              </p:cNvSpPr>
              <p:nvPr/>
            </p:nvSpPr>
            <p:spPr>
              <a:xfrm>
                <a:off x="1068489" y="4652764"/>
                <a:ext cx="4924361" cy="481607"/>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9B25549-EE10-47F2-A934-0B7A45C23D56}"/>
                  </a:ext>
                </a:extLst>
              </p:cNvPr>
              <p:cNvSpPr txBox="1"/>
              <p:nvPr/>
            </p:nvSpPr>
            <p:spPr>
              <a:xfrm>
                <a:off x="1077062" y="5338169"/>
                <a:ext cx="5144998" cy="49039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𝑓</m:t>
                      </m:r>
                      <m:r>
                        <a:rPr lang="en-US" sz="2800" b="0" i="1" smtClean="0">
                          <a:latin typeface="Cambria Math" panose="02040503050406030204" pitchFamily="18" charset="0"/>
                        </a:rPr>
                        <m:t>) </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125</m:t>
                          </m:r>
                        </m:e>
                      </m:rad>
                      <m:r>
                        <a:rPr lang="en-US" sz="2800" b="0" i="1" smtClean="0">
                          <a:latin typeface="Cambria Math" panose="02040503050406030204" pitchFamily="18" charset="0"/>
                        </a:rPr>
                        <m:t>+2</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45</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405</m:t>
                          </m:r>
                        </m:e>
                      </m:rad>
                      <m:r>
                        <a:rPr lang="en-US" sz="2800" b="0" i="1" smtClean="0">
                          <a:latin typeface="Cambria Math" panose="02040503050406030204" pitchFamily="18" charset="0"/>
                        </a:rPr>
                        <m:t>+</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245</m:t>
                          </m:r>
                        </m:e>
                      </m:rad>
                    </m:oMath>
                  </m:oMathPara>
                </a14:m>
                <a:endParaRPr lang="vi-VN" sz="2800" dirty="0"/>
              </a:p>
            </p:txBody>
          </p:sp>
        </mc:Choice>
        <mc:Fallback xmlns="">
          <p:sp>
            <p:nvSpPr>
              <p:cNvPr id="19" name="TextBox 18">
                <a:extLst>
                  <a:ext uri="{FF2B5EF4-FFF2-40B4-BE49-F238E27FC236}">
                    <a16:creationId xmlns:a16="http://schemas.microsoft.com/office/drawing/2014/main" id="{C9B25549-EE10-47F2-A934-0B7A45C23D56}"/>
                  </a:ext>
                </a:extLst>
              </p:cNvPr>
              <p:cNvSpPr txBox="1">
                <a:spLocks noRot="1" noChangeAspect="1" noMove="1" noResize="1" noEditPoints="1" noAdjustHandles="1" noChangeArrowheads="1" noChangeShapeType="1" noTextEdit="1"/>
              </p:cNvSpPr>
              <p:nvPr/>
            </p:nvSpPr>
            <p:spPr>
              <a:xfrm>
                <a:off x="1077062" y="5338169"/>
                <a:ext cx="5144998" cy="490391"/>
              </a:xfrm>
              <a:prstGeom prst="rect">
                <a:avLst/>
              </a:prstGeom>
              <a:blipFill>
                <a:blip r:embed="rId7"/>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1851775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inVertical)">
                                      <p:cBhvr>
                                        <p:cTn id="29" dur="500"/>
                                        <p:tgtEl>
                                          <p:spTgt spid="5"/>
                                        </p:tgtEl>
                                      </p:cBhvr>
                                    </p:animEffect>
                                  </p:childTnLst>
                                </p:cTn>
                              </p:par>
                            </p:childTnLst>
                          </p:cTn>
                        </p:par>
                        <p:par>
                          <p:cTn id="30" fill="hold">
                            <p:stCondLst>
                              <p:cond delay="2000"/>
                            </p:stCondLst>
                            <p:childTnLst>
                              <p:par>
                                <p:cTn id="31" presetID="16" presetClass="entr" presetSubtype="21"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arn(inVertical)">
                                      <p:cBhvr>
                                        <p:cTn id="33" dur="500"/>
                                        <p:tgtEl>
                                          <p:spTgt spid="17"/>
                                        </p:tgtEl>
                                      </p:cBhvr>
                                    </p:animEffect>
                                  </p:childTnLst>
                                </p:cTn>
                              </p:par>
                            </p:childTnLst>
                          </p:cTn>
                        </p:par>
                        <p:par>
                          <p:cTn id="34" fill="hold">
                            <p:stCondLst>
                              <p:cond delay="2500"/>
                            </p:stCondLst>
                            <p:childTnLst>
                              <p:par>
                                <p:cTn id="35" presetID="16" presetClass="entr" presetSubtype="21"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arn(inVertical)">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p:bldP spid="2" grpId="0"/>
      <p:bldP spid="3" grpId="0"/>
      <p:bldP spid="4" grpId="0"/>
      <p:bldP spid="5" grpId="0"/>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C30B3E6-60F8-4AB5-9F2F-F6653261E58B}"/>
              </a:ext>
            </a:extLst>
          </p:cNvPr>
          <p:cNvSpPr txBox="1"/>
          <p:nvPr/>
        </p:nvSpPr>
        <p:spPr>
          <a:xfrm>
            <a:off x="1015817" y="431209"/>
            <a:ext cx="1837170" cy="584775"/>
          </a:xfrm>
          <a:prstGeom prst="rect">
            <a:avLst/>
          </a:prstGeom>
          <a:noFill/>
        </p:spPr>
        <p:txBody>
          <a:bodyPr wrap="none" rtlCol="0">
            <a:spAutoFit/>
          </a:bodyPr>
          <a:lstStyle/>
          <a:p>
            <a:pPr algn="ctr"/>
            <a:r>
              <a:rPr lang="en-US" sz="3200" b="1" dirty="0">
                <a:solidFill>
                  <a:schemeClr val="accent4"/>
                </a:solidFill>
                <a:latin typeface="Times New Roman" panose="02020603050405020304" pitchFamily="18" charset="0"/>
                <a:cs typeface="Times New Roman" panose="02020603050405020304" pitchFamily="18" charset="0"/>
              </a:rPr>
              <a:t>ĐÁP ÁN:</a:t>
            </a:r>
            <a:endParaRPr lang="vi-VN" sz="3200" b="1" dirty="0">
              <a:solidFill>
                <a:schemeClr val="accent4"/>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0F9841D-8674-47F2-A5C4-ACAFCA336C99}"/>
                  </a:ext>
                </a:extLst>
              </p:cNvPr>
              <p:cNvSpPr txBox="1"/>
              <p:nvPr/>
            </p:nvSpPr>
            <p:spPr>
              <a:xfrm>
                <a:off x="1015817" y="1381559"/>
                <a:ext cx="1368323"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𝑎</m:t>
                      </m:r>
                      <m:r>
                        <a:rPr lang="en-US" sz="2800" b="0" i="1" smtClean="0">
                          <a:latin typeface="Cambria Math" panose="02040503050406030204" pitchFamily="18" charset="0"/>
                        </a:rPr>
                        <m:t>) 13</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m:t>
                          </m:r>
                        </m:e>
                      </m:rad>
                    </m:oMath>
                  </m:oMathPara>
                </a14:m>
                <a:endParaRPr lang="vi-VN" sz="2800" dirty="0"/>
              </a:p>
            </p:txBody>
          </p:sp>
        </mc:Choice>
        <mc:Fallback xmlns="">
          <p:sp>
            <p:nvSpPr>
              <p:cNvPr id="9" name="TextBox 8">
                <a:extLst>
                  <a:ext uri="{FF2B5EF4-FFF2-40B4-BE49-F238E27FC236}">
                    <a16:creationId xmlns:a16="http://schemas.microsoft.com/office/drawing/2014/main" id="{70F9841D-8674-47F2-A5C4-ACAFCA336C99}"/>
                  </a:ext>
                </a:extLst>
              </p:cNvPr>
              <p:cNvSpPr txBox="1">
                <a:spLocks noRot="1" noChangeAspect="1" noMove="1" noResize="1" noEditPoints="1" noAdjustHandles="1" noChangeArrowheads="1" noChangeShapeType="1" noTextEdit="1"/>
              </p:cNvSpPr>
              <p:nvPr/>
            </p:nvSpPr>
            <p:spPr>
              <a:xfrm>
                <a:off x="1015817" y="1381559"/>
                <a:ext cx="1368323" cy="481607"/>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DD98292-8970-4DFC-AEAB-A7D63C6FDB1A}"/>
                  </a:ext>
                </a:extLst>
              </p:cNvPr>
              <p:cNvSpPr txBox="1"/>
              <p:nvPr/>
            </p:nvSpPr>
            <p:spPr>
              <a:xfrm>
                <a:off x="1015817" y="2300181"/>
                <a:ext cx="1361014"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latin typeface="Cambria Math" panose="02040503050406030204" pitchFamily="18" charset="0"/>
                        </a:rPr>
                        <m:t>) 15</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3</m:t>
                          </m:r>
                        </m:e>
                      </m:rad>
                    </m:oMath>
                  </m:oMathPara>
                </a14:m>
                <a:endParaRPr lang="vi-VN" sz="2800" dirty="0"/>
              </a:p>
            </p:txBody>
          </p:sp>
        </mc:Choice>
        <mc:Fallback xmlns="">
          <p:sp>
            <p:nvSpPr>
              <p:cNvPr id="10" name="TextBox 9">
                <a:extLst>
                  <a:ext uri="{FF2B5EF4-FFF2-40B4-BE49-F238E27FC236}">
                    <a16:creationId xmlns:a16="http://schemas.microsoft.com/office/drawing/2014/main" id="{ADD98292-8970-4DFC-AEAB-A7D63C6FDB1A}"/>
                  </a:ext>
                </a:extLst>
              </p:cNvPr>
              <p:cNvSpPr txBox="1">
                <a:spLocks noRot="1" noChangeAspect="1" noMove="1" noResize="1" noEditPoints="1" noAdjustHandles="1" noChangeArrowheads="1" noChangeShapeType="1" noTextEdit="1"/>
              </p:cNvSpPr>
              <p:nvPr/>
            </p:nvSpPr>
            <p:spPr>
              <a:xfrm>
                <a:off x="1015817" y="2300181"/>
                <a:ext cx="1361014" cy="481607"/>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B37750A-0D97-4E23-BD08-3134261B4A0D}"/>
                  </a:ext>
                </a:extLst>
              </p:cNvPr>
              <p:cNvSpPr txBox="1"/>
              <p:nvPr/>
            </p:nvSpPr>
            <p:spPr>
              <a:xfrm>
                <a:off x="1068489" y="3218045"/>
                <a:ext cx="1136914" cy="49039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 4</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5</m:t>
                          </m:r>
                        </m:e>
                      </m:rad>
                    </m:oMath>
                  </m:oMathPara>
                </a14:m>
                <a:endParaRPr lang="vi-VN" sz="2800" dirty="0"/>
              </a:p>
            </p:txBody>
          </p:sp>
        </mc:Choice>
        <mc:Fallback xmlns="">
          <p:sp>
            <p:nvSpPr>
              <p:cNvPr id="11" name="TextBox 10">
                <a:extLst>
                  <a:ext uri="{FF2B5EF4-FFF2-40B4-BE49-F238E27FC236}">
                    <a16:creationId xmlns:a16="http://schemas.microsoft.com/office/drawing/2014/main" id="{5B37750A-0D97-4E23-BD08-3134261B4A0D}"/>
                  </a:ext>
                </a:extLst>
              </p:cNvPr>
              <p:cNvSpPr txBox="1">
                <a:spLocks noRot="1" noChangeAspect="1" noMove="1" noResize="1" noEditPoints="1" noAdjustHandles="1" noChangeArrowheads="1" noChangeShapeType="1" noTextEdit="1"/>
              </p:cNvSpPr>
              <p:nvPr/>
            </p:nvSpPr>
            <p:spPr>
              <a:xfrm>
                <a:off x="1068489" y="3218045"/>
                <a:ext cx="1136914" cy="490391"/>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64C03C3F-022D-4FF3-BE3F-5CD172D62B68}"/>
                  </a:ext>
                </a:extLst>
              </p:cNvPr>
              <p:cNvSpPr txBox="1"/>
              <p:nvPr/>
            </p:nvSpPr>
            <p:spPr>
              <a:xfrm>
                <a:off x="1077062" y="4135909"/>
                <a:ext cx="1378967"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𝑑</m:t>
                      </m:r>
                      <m:r>
                        <a:rPr lang="en-US" sz="2800" b="0" i="1" smtClean="0">
                          <a:latin typeface="Cambria Math" panose="02040503050406030204" pitchFamily="18" charset="0"/>
                        </a:rPr>
                        <m:t>) 10</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2</m:t>
                          </m:r>
                        </m:e>
                      </m:rad>
                    </m:oMath>
                  </m:oMathPara>
                </a14:m>
                <a:endParaRPr lang="vi-VN" sz="2800" dirty="0"/>
              </a:p>
            </p:txBody>
          </p:sp>
        </mc:Choice>
        <mc:Fallback xmlns="">
          <p:sp>
            <p:nvSpPr>
              <p:cNvPr id="12" name="TextBox 11">
                <a:extLst>
                  <a:ext uri="{FF2B5EF4-FFF2-40B4-BE49-F238E27FC236}">
                    <a16:creationId xmlns:a16="http://schemas.microsoft.com/office/drawing/2014/main" id="{64C03C3F-022D-4FF3-BE3F-5CD172D62B68}"/>
                  </a:ext>
                </a:extLst>
              </p:cNvPr>
              <p:cNvSpPr txBox="1">
                <a:spLocks noRot="1" noChangeAspect="1" noMove="1" noResize="1" noEditPoints="1" noAdjustHandles="1" noChangeArrowheads="1" noChangeShapeType="1" noTextEdit="1"/>
              </p:cNvSpPr>
              <p:nvPr/>
            </p:nvSpPr>
            <p:spPr>
              <a:xfrm>
                <a:off x="1077062" y="4135909"/>
                <a:ext cx="1378967" cy="481607"/>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94C827F7-FC14-423E-BB02-F45EE034ED69}"/>
                  </a:ext>
                </a:extLst>
              </p:cNvPr>
              <p:cNvSpPr txBox="1"/>
              <p:nvPr/>
            </p:nvSpPr>
            <p:spPr>
              <a:xfrm>
                <a:off x="1015817" y="5053773"/>
                <a:ext cx="711605"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𝑒</m:t>
                      </m:r>
                      <m:r>
                        <a:rPr lang="en-US" sz="2800" b="0" i="1" smtClean="0">
                          <a:latin typeface="Cambria Math" panose="02040503050406030204" pitchFamily="18" charset="0"/>
                        </a:rPr>
                        <m:t>) 0</m:t>
                      </m:r>
                    </m:oMath>
                  </m:oMathPara>
                </a14:m>
                <a:endParaRPr lang="vi-VN" sz="2800" dirty="0"/>
              </a:p>
            </p:txBody>
          </p:sp>
        </mc:Choice>
        <mc:Fallback xmlns="">
          <p:sp>
            <p:nvSpPr>
              <p:cNvPr id="13" name="TextBox 12">
                <a:extLst>
                  <a:ext uri="{FF2B5EF4-FFF2-40B4-BE49-F238E27FC236}">
                    <a16:creationId xmlns:a16="http://schemas.microsoft.com/office/drawing/2014/main" id="{94C827F7-FC14-423E-BB02-F45EE034ED69}"/>
                  </a:ext>
                </a:extLst>
              </p:cNvPr>
              <p:cNvSpPr txBox="1">
                <a:spLocks noRot="1" noChangeAspect="1" noMove="1" noResize="1" noEditPoints="1" noAdjustHandles="1" noChangeArrowheads="1" noChangeShapeType="1" noTextEdit="1"/>
              </p:cNvSpPr>
              <p:nvPr/>
            </p:nvSpPr>
            <p:spPr>
              <a:xfrm>
                <a:off x="1015817" y="5053773"/>
                <a:ext cx="711605" cy="430887"/>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3C7F8BD8-6489-4D32-B2A4-90C6AFCBF048}"/>
                  </a:ext>
                </a:extLst>
              </p:cNvPr>
              <p:cNvSpPr txBox="1"/>
              <p:nvPr/>
            </p:nvSpPr>
            <p:spPr>
              <a:xfrm>
                <a:off x="951002" y="5957349"/>
                <a:ext cx="1168077" cy="49039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𝑓</m:t>
                      </m:r>
                      <m:r>
                        <a:rPr lang="en-US" sz="2800" b="0" i="1" smtClean="0">
                          <a:latin typeface="Cambria Math" panose="02040503050406030204" pitchFamily="18" charset="0"/>
                        </a:rPr>
                        <m:t>) 9</m:t>
                      </m:r>
                      <m:rad>
                        <m:radPr>
                          <m:degHide m:val="on"/>
                          <m:ctrlPr>
                            <a:rPr lang="en-US" sz="2800" b="0" i="1" smtClean="0">
                              <a:latin typeface="Cambria Math" panose="02040503050406030204" pitchFamily="18" charset="0"/>
                            </a:rPr>
                          </m:ctrlPr>
                        </m:radPr>
                        <m:deg/>
                        <m:e>
                          <m:r>
                            <a:rPr lang="en-US" sz="2800" b="0" i="1" smtClean="0">
                              <a:latin typeface="Cambria Math" panose="02040503050406030204" pitchFamily="18" charset="0"/>
                            </a:rPr>
                            <m:t>5</m:t>
                          </m:r>
                        </m:e>
                      </m:rad>
                    </m:oMath>
                  </m:oMathPara>
                </a14:m>
                <a:endParaRPr lang="vi-VN" sz="2800" dirty="0"/>
              </a:p>
            </p:txBody>
          </p:sp>
        </mc:Choice>
        <mc:Fallback xmlns="">
          <p:sp>
            <p:nvSpPr>
              <p:cNvPr id="14" name="TextBox 13">
                <a:extLst>
                  <a:ext uri="{FF2B5EF4-FFF2-40B4-BE49-F238E27FC236}">
                    <a16:creationId xmlns:a16="http://schemas.microsoft.com/office/drawing/2014/main" id="{3C7F8BD8-6489-4D32-B2A4-90C6AFCBF048}"/>
                  </a:ext>
                </a:extLst>
              </p:cNvPr>
              <p:cNvSpPr txBox="1">
                <a:spLocks noRot="1" noChangeAspect="1" noMove="1" noResize="1" noEditPoints="1" noAdjustHandles="1" noChangeArrowheads="1" noChangeShapeType="1" noTextEdit="1"/>
              </p:cNvSpPr>
              <p:nvPr/>
            </p:nvSpPr>
            <p:spPr>
              <a:xfrm>
                <a:off x="951002" y="5957349"/>
                <a:ext cx="1168077" cy="490391"/>
              </a:xfrm>
              <a:prstGeom prst="rect">
                <a:avLst/>
              </a:prstGeom>
              <a:blipFill>
                <a:blip r:embed="rId7"/>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1135614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childTnLst>
                          </p:cTn>
                        </p:par>
                        <p:par>
                          <p:cTn id="25" fill="hold">
                            <p:stCondLst>
                              <p:cond delay="2000"/>
                            </p:stCondLst>
                            <p:childTnLst>
                              <p:par>
                                <p:cTn id="26" presetID="16" presetClass="entr" presetSubtype="21"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arn(inVertical)">
                                      <p:cBhvr>
                                        <p:cTn id="28" dur="500"/>
                                        <p:tgtEl>
                                          <p:spTgt spid="13"/>
                                        </p:tgtEl>
                                      </p:cBhvr>
                                    </p:animEffect>
                                  </p:childTnLst>
                                </p:cTn>
                              </p:par>
                            </p:childTnLst>
                          </p:cTn>
                        </p:par>
                        <p:par>
                          <p:cTn id="29" fill="hold">
                            <p:stCondLst>
                              <p:cond delay="2500"/>
                            </p:stCondLst>
                            <p:childTnLst>
                              <p:par>
                                <p:cTn id="30" presetID="16" presetClass="entr" presetSubtype="21" fill="hold" grpId="0"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F99978-56DC-4036-97F4-85E811913A10}"/>
              </a:ext>
            </a:extLst>
          </p:cNvPr>
          <p:cNvSpPr txBox="1"/>
          <p:nvPr/>
        </p:nvSpPr>
        <p:spPr>
          <a:xfrm>
            <a:off x="1145689" y="429911"/>
            <a:ext cx="4667240" cy="584775"/>
          </a:xfrm>
          <a:prstGeom prst="rect">
            <a:avLst/>
          </a:prstGeom>
          <a:noFill/>
        </p:spPr>
        <p:txBody>
          <a:bodyPr wrap="none" rtlCol="0">
            <a:spAutoFit/>
          </a:bodyPr>
          <a:lstStyle/>
          <a:p>
            <a:pPr algn="ctr"/>
            <a:r>
              <a:rPr lang="en-US" sz="3200" b="1" dirty="0">
                <a:solidFill>
                  <a:srgbClr val="0432FF"/>
                </a:solidFill>
                <a:latin typeface="Times New Roman" panose="02020603050405020304" pitchFamily="18" charset="0"/>
                <a:cs typeface="Times New Roman" panose="02020603050405020304" pitchFamily="18" charset="0"/>
              </a:rPr>
              <a:t>THU GỌN BIỂU THỨC:</a:t>
            </a:r>
            <a:endParaRPr lang="vi-VN" sz="3200" b="1" dirty="0">
              <a:solidFill>
                <a:srgbClr val="0432F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E509B2B-6456-4384-9425-F9E2640E08C4}"/>
                  </a:ext>
                </a:extLst>
              </p:cNvPr>
              <p:cNvSpPr txBox="1"/>
              <p:nvPr/>
            </p:nvSpPr>
            <p:spPr>
              <a:xfrm>
                <a:off x="988526" y="1347236"/>
                <a:ext cx="3941720" cy="7515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𝑎</m:t>
                      </m:r>
                      <m:r>
                        <a:rPr lang="vi-VN" sz="2400" b="0" i="1" smtClean="0">
                          <a:latin typeface="Cambria Math" panose="02040503050406030204" pitchFamily="18" charset="0"/>
                        </a:rPr>
                        <m:t>) </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
                                    <a:rPr lang="vi-VN" sz="2400" b="0" i="1" smtClean="0">
                                      <a:latin typeface="Cambria Math" panose="02040503050406030204" pitchFamily="18" charset="0"/>
                                    </a:rPr>
                                    <m:t>1−</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e>
                              </m:d>
                            </m:e>
                            <m:sup>
                              <m:r>
                                <a:rPr lang="vi-VN" sz="2400" b="0" i="1" smtClean="0">
                                  <a:latin typeface="Cambria Math" panose="02040503050406030204" pitchFamily="18" charset="0"/>
                                </a:rPr>
                                <m:t>2</m:t>
                              </m:r>
                            </m:sup>
                          </m:sSup>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
                                    <a:rPr lang="vi-VN" sz="2400" b="0" i="1" smtClean="0">
                                      <a:latin typeface="Cambria Math" panose="02040503050406030204" pitchFamily="18" charset="0"/>
                                    </a:rPr>
                                    <m:t>3−</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e>
                              </m:d>
                            </m:e>
                            <m:sup>
                              <m:r>
                                <a:rPr lang="vi-VN" sz="2400" b="0" i="1" smtClean="0">
                                  <a:latin typeface="Cambria Math" panose="02040503050406030204" pitchFamily="18" charset="0"/>
                                </a:rPr>
                                <m:t>2</m:t>
                              </m:r>
                            </m:sup>
                          </m:sSup>
                        </m:e>
                      </m:rad>
                    </m:oMath>
                  </m:oMathPara>
                </a14:m>
                <a:endParaRPr lang="vi-VN" sz="2400" dirty="0"/>
              </a:p>
            </p:txBody>
          </p:sp>
        </mc:Choice>
        <mc:Fallback xmlns="">
          <p:sp>
            <p:nvSpPr>
              <p:cNvPr id="4" name="TextBox 3">
                <a:extLst>
                  <a:ext uri="{FF2B5EF4-FFF2-40B4-BE49-F238E27FC236}">
                    <a16:creationId xmlns:a16="http://schemas.microsoft.com/office/drawing/2014/main" id="{8E509B2B-6456-4384-9425-F9E2640E08C4}"/>
                  </a:ext>
                </a:extLst>
              </p:cNvPr>
              <p:cNvSpPr txBox="1">
                <a:spLocks noRot="1" noChangeAspect="1" noMove="1" noResize="1" noEditPoints="1" noAdjustHandles="1" noChangeArrowheads="1" noChangeShapeType="1" noTextEdit="1"/>
              </p:cNvSpPr>
              <p:nvPr/>
            </p:nvSpPr>
            <p:spPr>
              <a:xfrm>
                <a:off x="988526" y="1347236"/>
                <a:ext cx="3941720" cy="751552"/>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50EE886-4DC0-4156-9332-9912D4490D89}"/>
                  </a:ext>
                </a:extLst>
              </p:cNvPr>
              <p:cNvSpPr txBox="1"/>
              <p:nvPr/>
            </p:nvSpPr>
            <p:spPr>
              <a:xfrm>
                <a:off x="988525" y="2431338"/>
                <a:ext cx="3936142" cy="7515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𝑏</m:t>
                      </m:r>
                      <m:r>
                        <a:rPr lang="vi-VN" sz="2400" b="0" i="1" smtClean="0">
                          <a:latin typeface="Cambria Math" panose="02040503050406030204" pitchFamily="18" charset="0"/>
                        </a:rPr>
                        <m:t>) </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
                                    <a:rPr lang="vi-VN" sz="2400" b="0" i="1" smtClean="0">
                                      <a:latin typeface="Cambria Math" panose="02040503050406030204" pitchFamily="18" charset="0"/>
                                    </a:rPr>
                                    <m:t>3−</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7</m:t>
                                      </m:r>
                                    </m:e>
                                  </m:rad>
                                </m:e>
                              </m:d>
                            </m:e>
                            <m:sup>
                              <m:r>
                                <a:rPr lang="vi-VN" sz="2400" b="0" i="1" smtClean="0">
                                  <a:latin typeface="Cambria Math" panose="02040503050406030204" pitchFamily="18" charset="0"/>
                                </a:rPr>
                                <m:t>2</m:t>
                              </m:r>
                            </m:sup>
                          </m:sSup>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7</m:t>
                                      </m:r>
                                    </m:e>
                                  </m:rad>
                                  <m:r>
                                    <a:rPr lang="vi-VN" sz="2400" b="0" i="1" smtClean="0">
                                      <a:latin typeface="Cambria Math" panose="02040503050406030204" pitchFamily="18" charset="0"/>
                                    </a:rPr>
                                    <m:t>−2</m:t>
                                  </m:r>
                                </m:e>
                              </m:d>
                            </m:e>
                            <m:sup>
                              <m:r>
                                <a:rPr lang="vi-VN" sz="2400" b="0" i="1" smtClean="0">
                                  <a:latin typeface="Cambria Math" panose="02040503050406030204" pitchFamily="18" charset="0"/>
                                </a:rPr>
                                <m:t>2</m:t>
                              </m:r>
                            </m:sup>
                          </m:sSup>
                        </m:e>
                      </m:rad>
                    </m:oMath>
                  </m:oMathPara>
                </a14:m>
                <a:endParaRPr lang="vi-VN" sz="2400" dirty="0"/>
              </a:p>
            </p:txBody>
          </p:sp>
        </mc:Choice>
        <mc:Fallback xmlns="">
          <p:sp>
            <p:nvSpPr>
              <p:cNvPr id="5" name="TextBox 4">
                <a:extLst>
                  <a:ext uri="{FF2B5EF4-FFF2-40B4-BE49-F238E27FC236}">
                    <a16:creationId xmlns:a16="http://schemas.microsoft.com/office/drawing/2014/main" id="{450EE886-4DC0-4156-9332-9912D4490D89}"/>
                  </a:ext>
                </a:extLst>
              </p:cNvPr>
              <p:cNvSpPr txBox="1">
                <a:spLocks noRot="1" noChangeAspect="1" noMove="1" noResize="1" noEditPoints="1" noAdjustHandles="1" noChangeArrowheads="1" noChangeShapeType="1" noTextEdit="1"/>
              </p:cNvSpPr>
              <p:nvPr/>
            </p:nvSpPr>
            <p:spPr>
              <a:xfrm>
                <a:off x="988525" y="2431338"/>
                <a:ext cx="3936142" cy="751552"/>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E6AC46-B68D-46B1-AEA6-4A2CC5923FA4}"/>
                  </a:ext>
                </a:extLst>
              </p:cNvPr>
              <p:cNvSpPr txBox="1"/>
              <p:nvPr/>
            </p:nvSpPr>
            <p:spPr>
              <a:xfrm>
                <a:off x="988524" y="3515440"/>
                <a:ext cx="3803029" cy="7640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𝑐</m:t>
                      </m:r>
                      <m:r>
                        <a:rPr lang="vi-VN" sz="2400" b="0" i="1" smtClean="0">
                          <a:latin typeface="Cambria Math" panose="02040503050406030204" pitchFamily="18" charset="0"/>
                        </a:rPr>
                        <m:t>) </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
                                    <a:rPr lang="vi-VN" sz="2400" b="0" i="1" smtClean="0">
                                      <a:latin typeface="Cambria Math" panose="02040503050406030204" pitchFamily="18" charset="0"/>
                                    </a:rPr>
                                    <m:t>5−</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6</m:t>
                                      </m:r>
                                    </m:e>
                                  </m:rad>
                                </m:e>
                              </m:d>
                            </m:e>
                            <m:sup>
                              <m:r>
                                <a:rPr lang="vi-VN" sz="2400" b="0" i="1" smtClean="0">
                                  <a:latin typeface="Cambria Math" panose="02040503050406030204" pitchFamily="18" charset="0"/>
                                </a:rPr>
                                <m:t>2</m:t>
                              </m:r>
                            </m:sup>
                          </m:sSup>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7+2</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6</m:t>
                              </m:r>
                            </m:e>
                          </m:rad>
                        </m:e>
                      </m:rad>
                    </m:oMath>
                  </m:oMathPara>
                </a14:m>
                <a:endParaRPr lang="vi-VN" sz="2400" dirty="0"/>
              </a:p>
            </p:txBody>
          </p:sp>
        </mc:Choice>
        <mc:Fallback xmlns="">
          <p:sp>
            <p:nvSpPr>
              <p:cNvPr id="7" name="TextBox 6">
                <a:extLst>
                  <a:ext uri="{FF2B5EF4-FFF2-40B4-BE49-F238E27FC236}">
                    <a16:creationId xmlns:a16="http://schemas.microsoft.com/office/drawing/2014/main" id="{DEE6AC46-B68D-46B1-AEA6-4A2CC5923FA4}"/>
                  </a:ext>
                </a:extLst>
              </p:cNvPr>
              <p:cNvSpPr txBox="1">
                <a:spLocks noRot="1" noChangeAspect="1" noMove="1" noResize="1" noEditPoints="1" noAdjustHandles="1" noChangeArrowheads="1" noChangeShapeType="1" noTextEdit="1"/>
              </p:cNvSpPr>
              <p:nvPr/>
            </p:nvSpPr>
            <p:spPr>
              <a:xfrm>
                <a:off x="988524" y="3515440"/>
                <a:ext cx="3803029" cy="764055"/>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BDDF212B-E08B-4A58-AA18-88A83F5730AE}"/>
                  </a:ext>
                </a:extLst>
              </p:cNvPr>
              <p:cNvSpPr txBox="1"/>
              <p:nvPr/>
            </p:nvSpPr>
            <p:spPr>
              <a:xfrm>
                <a:off x="6188410" y="1347236"/>
                <a:ext cx="2271584" cy="7629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𝑒</m:t>
                      </m:r>
                      <m:r>
                        <a:rPr lang="vi-VN" sz="2400" b="0" i="1" smtClean="0">
                          <a:latin typeface="Cambria Math" panose="02040503050406030204" pitchFamily="18" charset="0"/>
                        </a:rPr>
                        <m:t>) </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2</m:t>
                          </m:r>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r>
                            <a:rPr lang="vi-VN" sz="2400" b="0" i="1" smtClean="0">
                              <a:latin typeface="Cambria Math" panose="02040503050406030204" pitchFamily="18" charset="0"/>
                            </a:rPr>
                            <m:t>−2</m:t>
                          </m:r>
                        </m:den>
                      </m:f>
                      <m:r>
                        <a:rPr lang="vi-VN" sz="2400" b="0" i="1" smtClean="0">
                          <a:latin typeface="Cambria Math" panose="02040503050406030204" pitchFamily="18" charset="0"/>
                        </a:rPr>
                        <m:t>−</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10</m:t>
                          </m:r>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den>
                      </m:f>
                      <m:r>
                        <a:rPr lang="vi-VN" sz="2400" b="0" i="1" smtClean="0">
                          <a:latin typeface="Cambria Math" panose="02040503050406030204" pitchFamily="18" charset="0"/>
                        </a:rPr>
                        <m:t>  </m:t>
                      </m:r>
                    </m:oMath>
                  </m:oMathPara>
                </a14:m>
                <a:endParaRPr lang="vi-VN" sz="2400" dirty="0"/>
              </a:p>
            </p:txBody>
          </p:sp>
        </mc:Choice>
        <mc:Fallback xmlns="">
          <p:sp>
            <p:nvSpPr>
              <p:cNvPr id="8" name="TextBox 7">
                <a:extLst>
                  <a:ext uri="{FF2B5EF4-FFF2-40B4-BE49-F238E27FC236}">
                    <a16:creationId xmlns:a16="http://schemas.microsoft.com/office/drawing/2014/main" id="{BDDF212B-E08B-4A58-AA18-88A83F5730AE}"/>
                  </a:ext>
                </a:extLst>
              </p:cNvPr>
              <p:cNvSpPr txBox="1">
                <a:spLocks noRot="1" noChangeAspect="1" noMove="1" noResize="1" noEditPoints="1" noAdjustHandles="1" noChangeArrowheads="1" noChangeShapeType="1" noTextEdit="1"/>
              </p:cNvSpPr>
              <p:nvPr/>
            </p:nvSpPr>
            <p:spPr>
              <a:xfrm>
                <a:off x="6188410" y="1347236"/>
                <a:ext cx="2271584" cy="762966"/>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292B17D-A56A-4209-8C6B-BF8BA3C32ED0}"/>
                  </a:ext>
                </a:extLst>
              </p:cNvPr>
              <p:cNvSpPr txBox="1"/>
              <p:nvPr/>
            </p:nvSpPr>
            <p:spPr>
              <a:xfrm>
                <a:off x="6188410" y="2431338"/>
                <a:ext cx="2461443" cy="7629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𝑓</m:t>
                      </m:r>
                      <m:r>
                        <a:rPr lang="vi-VN" sz="2400" b="0" i="1" smtClean="0">
                          <a:latin typeface="Cambria Math" panose="02040503050406030204" pitchFamily="18" charset="0"/>
                        </a:rPr>
                        <m:t>) </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26</m:t>
                          </m:r>
                        </m:num>
                        <m:den>
                          <m:r>
                            <a:rPr lang="vi-VN" sz="2400" b="0" i="1" smtClean="0">
                              <a:latin typeface="Cambria Math" panose="02040503050406030204" pitchFamily="18" charset="0"/>
                            </a:rPr>
                            <m:t>5−2</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den>
                      </m:f>
                      <m:r>
                        <a:rPr lang="vi-VN" sz="2400" b="0" i="1" smtClean="0">
                          <a:latin typeface="Cambria Math" panose="02040503050406030204" pitchFamily="18" charset="0"/>
                        </a:rPr>
                        <m:t>−</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12</m:t>
                          </m:r>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den>
                      </m:f>
                      <m:r>
                        <a:rPr lang="vi-VN" sz="2400" b="0" i="1" smtClean="0">
                          <a:latin typeface="Cambria Math" panose="02040503050406030204" pitchFamily="18" charset="0"/>
                        </a:rPr>
                        <m:t>  </m:t>
                      </m:r>
                    </m:oMath>
                  </m:oMathPara>
                </a14:m>
                <a:endParaRPr lang="vi-VN" sz="2400" dirty="0"/>
              </a:p>
            </p:txBody>
          </p:sp>
        </mc:Choice>
        <mc:Fallback xmlns="">
          <p:sp>
            <p:nvSpPr>
              <p:cNvPr id="9" name="TextBox 8">
                <a:extLst>
                  <a:ext uri="{FF2B5EF4-FFF2-40B4-BE49-F238E27FC236}">
                    <a16:creationId xmlns:a16="http://schemas.microsoft.com/office/drawing/2014/main" id="{B292B17D-A56A-4209-8C6B-BF8BA3C32ED0}"/>
                  </a:ext>
                </a:extLst>
              </p:cNvPr>
              <p:cNvSpPr txBox="1">
                <a:spLocks noRot="1" noChangeAspect="1" noMove="1" noResize="1" noEditPoints="1" noAdjustHandles="1" noChangeArrowheads="1" noChangeShapeType="1" noTextEdit="1"/>
              </p:cNvSpPr>
              <p:nvPr/>
            </p:nvSpPr>
            <p:spPr>
              <a:xfrm>
                <a:off x="6188410" y="2431338"/>
                <a:ext cx="2461443" cy="762966"/>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A5EB45E-5002-476D-85CB-F4C79DC80C38}"/>
                  </a:ext>
                </a:extLst>
              </p:cNvPr>
              <p:cNvSpPr txBox="1"/>
              <p:nvPr/>
            </p:nvSpPr>
            <p:spPr>
              <a:xfrm>
                <a:off x="6188410" y="4599542"/>
                <a:ext cx="3402534" cy="8524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h</m:t>
                      </m:r>
                      <m:r>
                        <a:rPr lang="vi-VN" sz="2400" b="0" i="1" smtClean="0">
                          <a:latin typeface="Cambria Math" panose="02040503050406030204" pitchFamily="18" charset="0"/>
                        </a:rPr>
                        <m:t>) </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5</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2</m:t>
                              </m:r>
                            </m:e>
                          </m:rad>
                          <m:r>
                            <a:rPr lang="vi-VN" sz="2400" b="0" i="1" smtClean="0">
                              <a:latin typeface="Cambria Math" panose="02040503050406030204" pitchFamily="18" charset="0"/>
                            </a:rPr>
                            <m:t>−2</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5</m:t>
                              </m:r>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2</m:t>
                              </m:r>
                            </m:e>
                          </m:rad>
                        </m:den>
                      </m:f>
                      <m:r>
                        <a:rPr lang="vi-VN" sz="2400" b="0" i="1" smtClean="0">
                          <a:latin typeface="Cambria Math" panose="02040503050406030204" pitchFamily="18" charset="0"/>
                        </a:rPr>
                        <m:t>+</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6</m:t>
                          </m:r>
                        </m:num>
                        <m:den>
                          <m:r>
                            <a:rPr lang="vi-VN" sz="2400" b="0" i="1" smtClean="0">
                              <a:latin typeface="Cambria Math" panose="02040503050406030204" pitchFamily="18" charset="0"/>
                            </a:rPr>
                            <m:t>2−</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10</m:t>
                              </m:r>
                            </m:e>
                          </m:rad>
                        </m:den>
                      </m:f>
                    </m:oMath>
                  </m:oMathPara>
                </a14:m>
                <a:endParaRPr lang="vi-VN" sz="2400" dirty="0"/>
              </a:p>
            </p:txBody>
          </p:sp>
        </mc:Choice>
        <mc:Fallback xmlns="">
          <p:sp>
            <p:nvSpPr>
              <p:cNvPr id="10" name="TextBox 9">
                <a:extLst>
                  <a:ext uri="{FF2B5EF4-FFF2-40B4-BE49-F238E27FC236}">
                    <a16:creationId xmlns:a16="http://schemas.microsoft.com/office/drawing/2014/main" id="{1A5EB45E-5002-476D-85CB-F4C79DC80C38}"/>
                  </a:ext>
                </a:extLst>
              </p:cNvPr>
              <p:cNvSpPr txBox="1">
                <a:spLocks noRot="1" noChangeAspect="1" noMove="1" noResize="1" noEditPoints="1" noAdjustHandles="1" noChangeArrowheads="1" noChangeShapeType="1" noTextEdit="1"/>
              </p:cNvSpPr>
              <p:nvPr/>
            </p:nvSpPr>
            <p:spPr>
              <a:xfrm>
                <a:off x="6188410" y="4599542"/>
                <a:ext cx="3402534" cy="852413"/>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3E4BFEC-F08C-4857-AB75-58E1C7808419}"/>
                  </a:ext>
                </a:extLst>
              </p:cNvPr>
              <p:cNvSpPr txBox="1"/>
              <p:nvPr/>
            </p:nvSpPr>
            <p:spPr>
              <a:xfrm>
                <a:off x="6188410" y="3515440"/>
                <a:ext cx="3190937" cy="8632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𝑔</m:t>
                      </m:r>
                      <m:r>
                        <a:rPr lang="vi-VN" sz="2400" b="0" i="1" smtClean="0">
                          <a:latin typeface="Cambria Math" panose="02040503050406030204" pitchFamily="18" charset="0"/>
                        </a:rPr>
                        <m:t>) </m:t>
                      </m:r>
                      <m:f>
                        <m:fPr>
                          <m:ctrlPr>
                            <a:rPr lang="vi-VN" sz="2400" b="0" i="1" smtClean="0">
                              <a:latin typeface="Cambria Math" panose="02040503050406030204" pitchFamily="18" charset="0"/>
                            </a:rPr>
                          </m:ctrlPr>
                        </m:fPr>
                        <m:num>
                          <m:r>
                            <a:rPr lang="vi-VN" sz="2400" b="0" i="1" smtClean="0">
                              <a:latin typeface="Cambria Math" panose="02040503050406030204" pitchFamily="18" charset="0"/>
                            </a:rPr>
                            <m:t>3+</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r>
                            <a:rPr lang="vi-VN" sz="2400" b="0" i="1" smtClean="0">
                              <a:latin typeface="Cambria Math" panose="02040503050406030204" pitchFamily="18" charset="0"/>
                            </a:rPr>
                            <m:t>+1</m:t>
                          </m:r>
                        </m:den>
                      </m:f>
                      <m:r>
                        <a:rPr lang="vi-VN" sz="2400" b="0" i="1" smtClean="0">
                          <a:latin typeface="Cambria Math" panose="02040503050406030204" pitchFamily="18" charset="0"/>
                        </a:rPr>
                        <m:t>+</m:t>
                      </m:r>
                      <m:f>
                        <m:fPr>
                          <m:ctrlPr>
                            <a:rPr lang="vi-VN" sz="2400" b="0" i="1" smtClean="0">
                              <a:latin typeface="Cambria Math" panose="02040503050406030204" pitchFamily="18" charset="0"/>
                            </a:rPr>
                          </m:ctrlPr>
                        </m:fPr>
                        <m:num>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14</m:t>
                              </m:r>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7</m:t>
                              </m:r>
                            </m:e>
                          </m:rad>
                        </m:num>
                        <m:den>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2</m:t>
                              </m:r>
                            </m:e>
                          </m:rad>
                          <m:r>
                            <a:rPr lang="vi-VN" sz="2400" b="0" i="1" smtClean="0">
                              <a:latin typeface="Cambria Math" panose="02040503050406030204" pitchFamily="18" charset="0"/>
                            </a:rPr>
                            <m:t>−1</m:t>
                          </m:r>
                        </m:den>
                      </m:f>
                    </m:oMath>
                  </m:oMathPara>
                </a14:m>
                <a:endParaRPr lang="vi-VN" sz="2400" dirty="0"/>
              </a:p>
            </p:txBody>
          </p:sp>
        </mc:Choice>
        <mc:Fallback xmlns="">
          <p:sp>
            <p:nvSpPr>
              <p:cNvPr id="11" name="TextBox 10">
                <a:extLst>
                  <a:ext uri="{FF2B5EF4-FFF2-40B4-BE49-F238E27FC236}">
                    <a16:creationId xmlns:a16="http://schemas.microsoft.com/office/drawing/2014/main" id="{43E4BFEC-F08C-4857-AB75-58E1C7808419}"/>
                  </a:ext>
                </a:extLst>
              </p:cNvPr>
              <p:cNvSpPr txBox="1">
                <a:spLocks noRot="1" noChangeAspect="1" noMove="1" noResize="1" noEditPoints="1" noAdjustHandles="1" noChangeArrowheads="1" noChangeShapeType="1" noTextEdit="1"/>
              </p:cNvSpPr>
              <p:nvPr/>
            </p:nvSpPr>
            <p:spPr>
              <a:xfrm>
                <a:off x="6188410" y="3515440"/>
                <a:ext cx="3190937" cy="863250"/>
              </a:xfrm>
              <a:prstGeom prst="rect">
                <a:avLst/>
              </a:prstGeom>
              <a:blipFill>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492B870D-A82C-4C2C-9799-C220B771EA9D}"/>
                  </a:ext>
                </a:extLst>
              </p:cNvPr>
              <p:cNvSpPr txBox="1"/>
              <p:nvPr/>
            </p:nvSpPr>
            <p:spPr>
              <a:xfrm>
                <a:off x="988523" y="4599542"/>
                <a:ext cx="3839897" cy="7640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0" i="1" smtClean="0">
                          <a:latin typeface="Cambria Math" panose="02040503050406030204" pitchFamily="18" charset="0"/>
                        </a:rPr>
                        <m:t>𝑑</m:t>
                      </m:r>
                      <m:r>
                        <a:rPr lang="vi-VN" sz="2400" b="0" i="1" smtClean="0">
                          <a:latin typeface="Cambria Math" panose="02040503050406030204" pitchFamily="18" charset="0"/>
                        </a:rPr>
                        <m:t>) </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7−4</m:t>
                          </m:r>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e>
                      </m:rad>
                      <m:r>
                        <a:rPr lang="vi-VN" sz="2400" b="0" i="1" smtClean="0">
                          <a:latin typeface="Cambria Math" panose="02040503050406030204" pitchFamily="18" charset="0"/>
                        </a:rPr>
                        <m:t>+</m:t>
                      </m:r>
                      <m:rad>
                        <m:radPr>
                          <m:degHide m:val="on"/>
                          <m:ctrlPr>
                            <a:rPr lang="vi-VN" sz="2400" b="0" i="1" smtClean="0">
                              <a:latin typeface="Cambria Math" panose="02040503050406030204" pitchFamily="18" charset="0"/>
                            </a:rPr>
                          </m:ctrlPr>
                        </m:radPr>
                        <m:deg/>
                        <m:e>
                          <m:sSup>
                            <m:sSupPr>
                              <m:ctrlPr>
                                <a:rPr lang="vi-VN" sz="2400" b="0" i="1" smtClean="0">
                                  <a:latin typeface="Cambria Math" panose="02040503050406030204" pitchFamily="18" charset="0"/>
                                </a:rPr>
                              </m:ctrlPr>
                            </m:sSupPr>
                            <m:e>
                              <m:d>
                                <m:dPr>
                                  <m:ctrlPr>
                                    <a:rPr lang="vi-VN" sz="2400" b="0" i="1" smtClean="0">
                                      <a:latin typeface="Cambria Math" panose="02040503050406030204" pitchFamily="18" charset="0"/>
                                    </a:rPr>
                                  </m:ctrlPr>
                                </m:dPr>
                                <m:e>
                                  <m:rad>
                                    <m:radPr>
                                      <m:degHide m:val="on"/>
                                      <m:ctrlPr>
                                        <a:rPr lang="vi-VN" sz="2400" b="0" i="1" smtClean="0">
                                          <a:latin typeface="Cambria Math" panose="02040503050406030204" pitchFamily="18" charset="0"/>
                                        </a:rPr>
                                      </m:ctrlPr>
                                    </m:radPr>
                                    <m:deg/>
                                    <m:e>
                                      <m:r>
                                        <a:rPr lang="vi-VN" sz="2400" b="0" i="1" smtClean="0">
                                          <a:latin typeface="Cambria Math" panose="02040503050406030204" pitchFamily="18" charset="0"/>
                                        </a:rPr>
                                        <m:t>3</m:t>
                                      </m:r>
                                    </m:e>
                                  </m:rad>
                                  <m:r>
                                    <a:rPr lang="vi-VN" sz="2400" b="0" i="1" smtClean="0">
                                      <a:latin typeface="Cambria Math" panose="02040503050406030204" pitchFamily="18" charset="0"/>
                                    </a:rPr>
                                    <m:t>+1</m:t>
                                  </m:r>
                                </m:e>
                              </m:d>
                            </m:e>
                            <m:sup>
                              <m:r>
                                <a:rPr lang="vi-VN" sz="2400" b="0" i="1" smtClean="0">
                                  <a:latin typeface="Cambria Math" panose="02040503050406030204" pitchFamily="18" charset="0"/>
                                </a:rPr>
                                <m:t>2</m:t>
                              </m:r>
                            </m:sup>
                          </m:sSup>
                        </m:e>
                      </m:rad>
                    </m:oMath>
                  </m:oMathPara>
                </a14:m>
                <a:endParaRPr lang="vi-VN" sz="2400" dirty="0"/>
              </a:p>
            </p:txBody>
          </p:sp>
        </mc:Choice>
        <mc:Fallback xmlns="">
          <p:sp>
            <p:nvSpPr>
              <p:cNvPr id="12" name="TextBox 11">
                <a:extLst>
                  <a:ext uri="{FF2B5EF4-FFF2-40B4-BE49-F238E27FC236}">
                    <a16:creationId xmlns:a16="http://schemas.microsoft.com/office/drawing/2014/main" id="{492B870D-A82C-4C2C-9799-C220B771EA9D}"/>
                  </a:ext>
                </a:extLst>
              </p:cNvPr>
              <p:cNvSpPr txBox="1">
                <a:spLocks noRot="1" noChangeAspect="1" noMove="1" noResize="1" noEditPoints="1" noAdjustHandles="1" noChangeArrowheads="1" noChangeShapeType="1" noTextEdit="1"/>
              </p:cNvSpPr>
              <p:nvPr/>
            </p:nvSpPr>
            <p:spPr>
              <a:xfrm>
                <a:off x="988523" y="4599542"/>
                <a:ext cx="3839897" cy="764055"/>
              </a:xfrm>
              <a:prstGeom prst="rect">
                <a:avLst/>
              </a:prstGeom>
              <a:blipFill>
                <a:blip r:embed="rId9"/>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350980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childTnLst>
                          </p:cTn>
                        </p:par>
                        <p:par>
                          <p:cTn id="25" fill="hold">
                            <p:stCondLst>
                              <p:cond delay="2000"/>
                            </p:stCondLst>
                            <p:childTnLst>
                              <p:par>
                                <p:cTn id="26" presetID="16" presetClass="entr" presetSubtype="21"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arn(inVertical)">
                                      <p:cBhvr>
                                        <p:cTn id="28" dur="500"/>
                                        <p:tgtEl>
                                          <p:spTgt spid="8"/>
                                        </p:tgtEl>
                                      </p:cBhvr>
                                    </p:animEffect>
                                  </p:childTnLst>
                                </p:cTn>
                              </p:par>
                            </p:childTnLst>
                          </p:cTn>
                        </p:par>
                        <p:par>
                          <p:cTn id="29" fill="hold">
                            <p:stCondLst>
                              <p:cond delay="2500"/>
                            </p:stCondLst>
                            <p:childTnLst>
                              <p:par>
                                <p:cTn id="30" presetID="16" presetClass="entr" presetSubtype="21"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par>
                          <p:cTn id="33" fill="hold">
                            <p:stCondLst>
                              <p:cond delay="3000"/>
                            </p:stCondLst>
                            <p:childTnLst>
                              <p:par>
                                <p:cTn id="34" presetID="16" presetClass="entr" presetSubtype="21"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arn(inVertical)">
                                      <p:cBhvr>
                                        <p:cTn id="36" dur="500"/>
                                        <p:tgtEl>
                                          <p:spTgt spid="11"/>
                                        </p:tgtEl>
                                      </p:cBhvr>
                                    </p:animEffect>
                                  </p:childTnLst>
                                </p:cTn>
                              </p:par>
                            </p:childTnLst>
                          </p:cTn>
                        </p:par>
                        <p:par>
                          <p:cTn id="37" fill="hold">
                            <p:stCondLst>
                              <p:cond delay="3500"/>
                            </p:stCondLst>
                            <p:childTnLst>
                              <p:par>
                                <p:cTn id="38" presetID="16" presetClass="entr" presetSubtype="21"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arn(inVertical)">
                                      <p:cBhvr>
                                        <p:cTn id="4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D595B99-A19C-4D57-8C1D-A45C5F0F4B8B}"/>
              </a:ext>
            </a:extLst>
          </p:cNvPr>
          <p:cNvSpPr txBox="1"/>
          <p:nvPr/>
        </p:nvSpPr>
        <p:spPr>
          <a:xfrm>
            <a:off x="1015817" y="431209"/>
            <a:ext cx="1837170" cy="584775"/>
          </a:xfrm>
          <a:prstGeom prst="rect">
            <a:avLst/>
          </a:prstGeom>
          <a:noFill/>
        </p:spPr>
        <p:txBody>
          <a:bodyPr wrap="none" rtlCol="0">
            <a:spAutoFit/>
          </a:bodyPr>
          <a:lstStyle/>
          <a:p>
            <a:pPr algn="ctr"/>
            <a:r>
              <a:rPr lang="en-US" sz="3200" b="1" dirty="0">
                <a:solidFill>
                  <a:schemeClr val="accent4"/>
                </a:solidFill>
                <a:latin typeface="Times New Roman" panose="02020603050405020304" pitchFamily="18" charset="0"/>
                <a:cs typeface="Times New Roman" panose="02020603050405020304" pitchFamily="18" charset="0"/>
              </a:rPr>
              <a:t>ĐÁP ÁN:</a:t>
            </a:r>
            <a:endParaRPr lang="vi-VN" sz="3200" b="1" dirty="0">
              <a:solidFill>
                <a:schemeClr val="accent4"/>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BE272FA-5516-4F12-9784-CE635DA56114}"/>
                  </a:ext>
                </a:extLst>
              </p:cNvPr>
              <p:cNvSpPr txBox="1"/>
              <p:nvPr/>
            </p:nvSpPr>
            <p:spPr>
              <a:xfrm>
                <a:off x="1120910" y="1347236"/>
                <a:ext cx="813492"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𝑎</m:t>
                      </m:r>
                      <m:r>
                        <a:rPr lang="vi-VN" sz="2800" b="0" i="1" smtClean="0">
                          <a:latin typeface="Cambria Math" panose="02040503050406030204" pitchFamily="18" charset="0"/>
                        </a:rPr>
                        <m:t>)  2</m:t>
                      </m:r>
                    </m:oMath>
                  </m:oMathPara>
                </a14:m>
                <a:endParaRPr lang="vi-VN" sz="2800" dirty="0"/>
              </a:p>
            </p:txBody>
          </p:sp>
        </mc:Choice>
        <mc:Fallback xmlns="">
          <p:sp>
            <p:nvSpPr>
              <p:cNvPr id="7" name="TextBox 6">
                <a:extLst>
                  <a:ext uri="{FF2B5EF4-FFF2-40B4-BE49-F238E27FC236}">
                    <a16:creationId xmlns:a16="http://schemas.microsoft.com/office/drawing/2014/main" id="{8BE272FA-5516-4F12-9784-CE635DA56114}"/>
                  </a:ext>
                </a:extLst>
              </p:cNvPr>
              <p:cNvSpPr txBox="1">
                <a:spLocks noRot="1" noChangeAspect="1" noMove="1" noResize="1" noEditPoints="1" noAdjustHandles="1" noChangeArrowheads="1" noChangeShapeType="1" noTextEdit="1"/>
              </p:cNvSpPr>
              <p:nvPr/>
            </p:nvSpPr>
            <p:spPr>
              <a:xfrm>
                <a:off x="1120910" y="1347236"/>
                <a:ext cx="813492" cy="430887"/>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FD55D1C2-6311-4EED-BCC3-8CE4837C1294}"/>
                  </a:ext>
                </a:extLst>
              </p:cNvPr>
              <p:cNvSpPr txBox="1"/>
              <p:nvPr/>
            </p:nvSpPr>
            <p:spPr>
              <a:xfrm>
                <a:off x="1120910" y="2431338"/>
                <a:ext cx="80618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𝑏</m:t>
                      </m:r>
                      <m:r>
                        <a:rPr lang="vi-VN" sz="2800" b="0" i="1" smtClean="0">
                          <a:latin typeface="Cambria Math" panose="02040503050406030204" pitchFamily="18" charset="0"/>
                        </a:rPr>
                        <m:t>)  1</m:t>
                      </m:r>
                    </m:oMath>
                  </m:oMathPara>
                </a14:m>
                <a:endParaRPr lang="vi-VN" sz="2800" dirty="0"/>
              </a:p>
            </p:txBody>
          </p:sp>
        </mc:Choice>
        <mc:Fallback xmlns="">
          <p:sp>
            <p:nvSpPr>
              <p:cNvPr id="8" name="TextBox 7">
                <a:extLst>
                  <a:ext uri="{FF2B5EF4-FFF2-40B4-BE49-F238E27FC236}">
                    <a16:creationId xmlns:a16="http://schemas.microsoft.com/office/drawing/2014/main" id="{FD55D1C2-6311-4EED-BCC3-8CE4837C1294}"/>
                  </a:ext>
                </a:extLst>
              </p:cNvPr>
              <p:cNvSpPr txBox="1">
                <a:spLocks noRot="1" noChangeAspect="1" noMove="1" noResize="1" noEditPoints="1" noAdjustHandles="1" noChangeArrowheads="1" noChangeShapeType="1" noTextEdit="1"/>
              </p:cNvSpPr>
              <p:nvPr/>
            </p:nvSpPr>
            <p:spPr>
              <a:xfrm>
                <a:off x="1120910" y="2431338"/>
                <a:ext cx="806183" cy="430887"/>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AD852FB-6228-46FB-A929-4CBA35A3BA3E}"/>
                  </a:ext>
                </a:extLst>
              </p:cNvPr>
              <p:cNvSpPr txBox="1"/>
              <p:nvPr/>
            </p:nvSpPr>
            <p:spPr>
              <a:xfrm>
                <a:off x="1120210" y="3515440"/>
                <a:ext cx="780855"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𝑐</m:t>
                      </m:r>
                      <m:r>
                        <a:rPr lang="vi-VN" sz="2800" b="0" i="1" smtClean="0">
                          <a:latin typeface="Cambria Math" panose="02040503050406030204" pitchFamily="18" charset="0"/>
                        </a:rPr>
                        <m:t>)  6</m:t>
                      </m:r>
                    </m:oMath>
                  </m:oMathPara>
                </a14:m>
                <a:endParaRPr lang="vi-VN" sz="2800" dirty="0"/>
              </a:p>
            </p:txBody>
          </p:sp>
        </mc:Choice>
        <mc:Fallback xmlns="">
          <p:sp>
            <p:nvSpPr>
              <p:cNvPr id="9" name="TextBox 8">
                <a:extLst>
                  <a:ext uri="{FF2B5EF4-FFF2-40B4-BE49-F238E27FC236}">
                    <a16:creationId xmlns:a16="http://schemas.microsoft.com/office/drawing/2014/main" id="{EAD852FB-6228-46FB-A929-4CBA35A3BA3E}"/>
                  </a:ext>
                </a:extLst>
              </p:cNvPr>
              <p:cNvSpPr txBox="1">
                <a:spLocks noRot="1" noChangeAspect="1" noMove="1" noResize="1" noEditPoints="1" noAdjustHandles="1" noChangeArrowheads="1" noChangeShapeType="1" noTextEdit="1"/>
              </p:cNvSpPr>
              <p:nvPr/>
            </p:nvSpPr>
            <p:spPr>
              <a:xfrm>
                <a:off x="1120210" y="3515440"/>
                <a:ext cx="780855" cy="430887"/>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20E6A80-1077-4A6B-978E-D70BDA9FA70D}"/>
                  </a:ext>
                </a:extLst>
              </p:cNvPr>
              <p:cNvSpPr txBox="1"/>
              <p:nvPr/>
            </p:nvSpPr>
            <p:spPr>
              <a:xfrm>
                <a:off x="1120910" y="4593828"/>
                <a:ext cx="82413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𝑑</m:t>
                      </m:r>
                      <m:r>
                        <a:rPr lang="vi-VN" sz="2800" b="0" i="1" smtClean="0">
                          <a:latin typeface="Cambria Math" panose="02040503050406030204" pitchFamily="18" charset="0"/>
                        </a:rPr>
                        <m:t>)  3</m:t>
                      </m:r>
                    </m:oMath>
                  </m:oMathPara>
                </a14:m>
                <a:endParaRPr lang="vi-VN" sz="2800" dirty="0"/>
              </a:p>
            </p:txBody>
          </p:sp>
        </mc:Choice>
        <mc:Fallback xmlns="">
          <p:sp>
            <p:nvSpPr>
              <p:cNvPr id="10" name="TextBox 9">
                <a:extLst>
                  <a:ext uri="{FF2B5EF4-FFF2-40B4-BE49-F238E27FC236}">
                    <a16:creationId xmlns:a16="http://schemas.microsoft.com/office/drawing/2014/main" id="{220E6A80-1077-4A6B-978E-D70BDA9FA70D}"/>
                  </a:ext>
                </a:extLst>
              </p:cNvPr>
              <p:cNvSpPr txBox="1">
                <a:spLocks noRot="1" noChangeAspect="1" noMove="1" noResize="1" noEditPoints="1" noAdjustHandles="1" noChangeArrowheads="1" noChangeShapeType="1" noTextEdit="1"/>
              </p:cNvSpPr>
              <p:nvPr/>
            </p:nvSpPr>
            <p:spPr>
              <a:xfrm>
                <a:off x="1120910" y="4593828"/>
                <a:ext cx="824136" cy="430887"/>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E560F06-0C87-49AA-BE24-B07F855064E2}"/>
                  </a:ext>
                </a:extLst>
              </p:cNvPr>
              <p:cNvSpPr txBox="1"/>
              <p:nvPr/>
            </p:nvSpPr>
            <p:spPr>
              <a:xfrm>
                <a:off x="6188410" y="1347236"/>
                <a:ext cx="79015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𝑒</m:t>
                      </m:r>
                      <m:r>
                        <a:rPr lang="vi-VN" sz="2800" b="0" i="1" smtClean="0">
                          <a:latin typeface="Cambria Math" panose="02040503050406030204" pitchFamily="18" charset="0"/>
                        </a:rPr>
                        <m:t>)  4</m:t>
                      </m:r>
                    </m:oMath>
                  </m:oMathPara>
                </a14:m>
                <a:endParaRPr lang="vi-VN" sz="2800" dirty="0"/>
              </a:p>
            </p:txBody>
          </p:sp>
        </mc:Choice>
        <mc:Fallback xmlns="">
          <p:sp>
            <p:nvSpPr>
              <p:cNvPr id="11" name="TextBox 10">
                <a:extLst>
                  <a:ext uri="{FF2B5EF4-FFF2-40B4-BE49-F238E27FC236}">
                    <a16:creationId xmlns:a16="http://schemas.microsoft.com/office/drawing/2014/main" id="{4E560F06-0C87-49AA-BE24-B07F855064E2}"/>
                  </a:ext>
                </a:extLst>
              </p:cNvPr>
              <p:cNvSpPr txBox="1">
                <a:spLocks noRot="1" noChangeAspect="1" noMove="1" noResize="1" noEditPoints="1" noAdjustHandles="1" noChangeArrowheads="1" noChangeShapeType="1" noTextEdit="1"/>
              </p:cNvSpPr>
              <p:nvPr/>
            </p:nvSpPr>
            <p:spPr>
              <a:xfrm>
                <a:off x="6188410" y="1347236"/>
                <a:ext cx="790153" cy="430887"/>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5F0B4C22-0E6C-45F4-B2B8-E30BD354744F}"/>
                  </a:ext>
                </a:extLst>
              </p:cNvPr>
              <p:cNvSpPr txBox="1"/>
              <p:nvPr/>
            </p:nvSpPr>
            <p:spPr>
              <a:xfrm>
                <a:off x="6188410" y="2431338"/>
                <a:ext cx="1010790"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𝑓</m:t>
                      </m:r>
                      <m:r>
                        <a:rPr lang="vi-VN" sz="2800" b="0" i="1" smtClean="0">
                          <a:latin typeface="Cambria Math" panose="02040503050406030204" pitchFamily="18" charset="0"/>
                        </a:rPr>
                        <m:t>)  10</m:t>
                      </m:r>
                    </m:oMath>
                  </m:oMathPara>
                </a14:m>
                <a:endParaRPr lang="vi-VN" sz="2800" dirty="0"/>
              </a:p>
            </p:txBody>
          </p:sp>
        </mc:Choice>
        <mc:Fallback xmlns="">
          <p:sp>
            <p:nvSpPr>
              <p:cNvPr id="12" name="TextBox 11">
                <a:extLst>
                  <a:ext uri="{FF2B5EF4-FFF2-40B4-BE49-F238E27FC236}">
                    <a16:creationId xmlns:a16="http://schemas.microsoft.com/office/drawing/2014/main" id="{5F0B4C22-0E6C-45F4-B2B8-E30BD354744F}"/>
                  </a:ext>
                </a:extLst>
              </p:cNvPr>
              <p:cNvSpPr txBox="1">
                <a:spLocks noRot="1" noChangeAspect="1" noMove="1" noResize="1" noEditPoints="1" noAdjustHandles="1" noChangeArrowheads="1" noChangeShapeType="1" noTextEdit="1"/>
              </p:cNvSpPr>
              <p:nvPr/>
            </p:nvSpPr>
            <p:spPr>
              <a:xfrm>
                <a:off x="6188410" y="2431338"/>
                <a:ext cx="1010790" cy="430887"/>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753210F3-A824-428B-A92B-B518FA1A0D8D}"/>
                  </a:ext>
                </a:extLst>
              </p:cNvPr>
              <p:cNvSpPr txBox="1"/>
              <p:nvPr/>
            </p:nvSpPr>
            <p:spPr>
              <a:xfrm>
                <a:off x="6188410" y="3515440"/>
                <a:ext cx="1927772"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𝑔</m:t>
                      </m:r>
                      <m:r>
                        <a:rPr lang="vi-VN" sz="2800" b="0" i="1" smtClean="0">
                          <a:latin typeface="Cambria Math" panose="02040503050406030204" pitchFamily="18" charset="0"/>
                        </a:rPr>
                        <m:t>)  </m:t>
                      </m:r>
                      <m:rad>
                        <m:radPr>
                          <m:degHide m:val="on"/>
                          <m:ctrlPr>
                            <a:rPr lang="vi-VN" sz="2800" b="0" i="1" smtClean="0">
                              <a:latin typeface="Cambria Math" panose="02040503050406030204" pitchFamily="18" charset="0"/>
                            </a:rPr>
                          </m:ctrlPr>
                        </m:radPr>
                        <m:deg/>
                        <m:e>
                          <m:r>
                            <a:rPr lang="vi-VN" sz="2800" b="0" i="1" smtClean="0">
                              <a:latin typeface="Cambria Math" panose="02040503050406030204" pitchFamily="18" charset="0"/>
                            </a:rPr>
                            <m:t>3</m:t>
                          </m:r>
                        </m:e>
                      </m:rad>
                      <m:r>
                        <a:rPr lang="vi-VN" sz="2800" b="0" i="1" smtClean="0">
                          <a:latin typeface="Cambria Math" panose="02040503050406030204" pitchFamily="18" charset="0"/>
                        </a:rPr>
                        <m:t>+</m:t>
                      </m:r>
                      <m:rad>
                        <m:radPr>
                          <m:degHide m:val="on"/>
                          <m:ctrlPr>
                            <a:rPr lang="vi-VN" sz="2800" b="0" i="1" smtClean="0">
                              <a:latin typeface="Cambria Math" panose="02040503050406030204" pitchFamily="18" charset="0"/>
                            </a:rPr>
                          </m:ctrlPr>
                        </m:radPr>
                        <m:deg/>
                        <m:e>
                          <m:r>
                            <a:rPr lang="vi-VN" sz="2800" b="0" i="1" smtClean="0">
                              <a:latin typeface="Cambria Math" panose="02040503050406030204" pitchFamily="18" charset="0"/>
                            </a:rPr>
                            <m:t>7</m:t>
                          </m:r>
                        </m:e>
                      </m:rad>
                    </m:oMath>
                  </m:oMathPara>
                </a14:m>
                <a:endParaRPr lang="vi-VN" sz="2800" dirty="0"/>
              </a:p>
            </p:txBody>
          </p:sp>
        </mc:Choice>
        <mc:Fallback xmlns="">
          <p:sp>
            <p:nvSpPr>
              <p:cNvPr id="13" name="TextBox 12">
                <a:extLst>
                  <a:ext uri="{FF2B5EF4-FFF2-40B4-BE49-F238E27FC236}">
                    <a16:creationId xmlns:a16="http://schemas.microsoft.com/office/drawing/2014/main" id="{753210F3-A824-428B-A92B-B518FA1A0D8D}"/>
                  </a:ext>
                </a:extLst>
              </p:cNvPr>
              <p:cNvSpPr txBox="1">
                <a:spLocks noRot="1" noChangeAspect="1" noMove="1" noResize="1" noEditPoints="1" noAdjustHandles="1" noChangeArrowheads="1" noChangeShapeType="1" noTextEdit="1"/>
              </p:cNvSpPr>
              <p:nvPr/>
            </p:nvSpPr>
            <p:spPr>
              <a:xfrm>
                <a:off x="6188410" y="3515440"/>
                <a:ext cx="1927772" cy="481607"/>
              </a:xfrm>
              <a:prstGeom prst="rect">
                <a:avLst/>
              </a:prstGeom>
              <a:blipFill>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8B0B59E-DBEF-444F-B16A-A7C9BD7C7324}"/>
                  </a:ext>
                </a:extLst>
              </p:cNvPr>
              <p:cNvSpPr txBox="1"/>
              <p:nvPr/>
            </p:nvSpPr>
            <p:spPr>
              <a:xfrm>
                <a:off x="6188410" y="4599542"/>
                <a:ext cx="1236492"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800" b="0" i="1" smtClean="0">
                          <a:latin typeface="Cambria Math" panose="02040503050406030204" pitchFamily="18" charset="0"/>
                        </a:rPr>
                        <m:t>h</m:t>
                      </m:r>
                      <m:r>
                        <a:rPr lang="vi-VN" sz="2800" b="0" i="1" smtClean="0">
                          <a:latin typeface="Cambria Math" panose="02040503050406030204" pitchFamily="18" charset="0"/>
                        </a:rPr>
                        <m:t>)  −2</m:t>
                      </m:r>
                    </m:oMath>
                  </m:oMathPara>
                </a14:m>
                <a:endParaRPr lang="vi-VN" sz="2800" dirty="0"/>
              </a:p>
            </p:txBody>
          </p:sp>
        </mc:Choice>
        <mc:Fallback xmlns="">
          <p:sp>
            <p:nvSpPr>
              <p:cNvPr id="14" name="TextBox 13">
                <a:extLst>
                  <a:ext uri="{FF2B5EF4-FFF2-40B4-BE49-F238E27FC236}">
                    <a16:creationId xmlns:a16="http://schemas.microsoft.com/office/drawing/2014/main" id="{F8B0B59E-DBEF-444F-B16A-A7C9BD7C7324}"/>
                  </a:ext>
                </a:extLst>
              </p:cNvPr>
              <p:cNvSpPr txBox="1">
                <a:spLocks noRot="1" noChangeAspect="1" noMove="1" noResize="1" noEditPoints="1" noAdjustHandles="1" noChangeArrowheads="1" noChangeShapeType="1" noTextEdit="1"/>
              </p:cNvSpPr>
              <p:nvPr/>
            </p:nvSpPr>
            <p:spPr>
              <a:xfrm>
                <a:off x="6188410" y="4599542"/>
                <a:ext cx="1236492" cy="430887"/>
              </a:xfrm>
              <a:prstGeom prst="rect">
                <a:avLst/>
              </a:prstGeom>
              <a:blipFill>
                <a:blip r:embed="rId9"/>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57580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par>
                          <p:cTn id="25" fill="hold">
                            <p:stCondLst>
                              <p:cond delay="2000"/>
                            </p:stCondLst>
                            <p:childTnLst>
                              <p:par>
                                <p:cTn id="26" presetID="16" presetClass="entr" presetSubtype="21"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childTnLst>
                          </p:cTn>
                        </p:par>
                        <p:par>
                          <p:cTn id="29" fill="hold">
                            <p:stCondLst>
                              <p:cond delay="2500"/>
                            </p:stCondLst>
                            <p:childTnLst>
                              <p:par>
                                <p:cTn id="30" presetID="16" presetClass="entr" presetSubtype="21"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par>
                          <p:cTn id="33" fill="hold">
                            <p:stCondLst>
                              <p:cond delay="3000"/>
                            </p:stCondLst>
                            <p:childTnLst>
                              <p:par>
                                <p:cTn id="34" presetID="16" presetClass="entr" presetSubtype="21" fill="hold" grpId="0" nodeType="after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arn(inVertical)">
                                      <p:cBhvr>
                                        <p:cTn id="36" dur="500"/>
                                        <p:tgtEl>
                                          <p:spTgt spid="13"/>
                                        </p:tgtEl>
                                      </p:cBhvr>
                                    </p:animEffect>
                                  </p:childTnLst>
                                </p:cTn>
                              </p:par>
                            </p:childTnLst>
                          </p:cTn>
                        </p:par>
                        <p:par>
                          <p:cTn id="37" fill="hold">
                            <p:stCondLst>
                              <p:cond delay="3500"/>
                            </p:stCondLst>
                            <p:childTnLst>
                              <p:par>
                                <p:cTn id="38" presetID="16" presetClass="entr" presetSubtype="21" fill="hold" grpId="0" nodeType="after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arn(inVertical)">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5EC267-EDA1-4A18-B9DC-D7F026A4C870}"/>
              </a:ext>
            </a:extLst>
          </p:cNvPr>
          <p:cNvSpPr txBox="1"/>
          <p:nvPr/>
        </p:nvSpPr>
        <p:spPr>
          <a:xfrm>
            <a:off x="1163321" y="415619"/>
            <a:ext cx="4631974" cy="584775"/>
          </a:xfrm>
          <a:prstGeom prst="rect">
            <a:avLst/>
          </a:prstGeom>
          <a:noFill/>
        </p:spPr>
        <p:txBody>
          <a:bodyPr wrap="none" rtlCol="0">
            <a:spAutoFit/>
          </a:bodyPr>
          <a:lstStyle/>
          <a:p>
            <a:pPr algn="ctr"/>
            <a:r>
              <a:rPr lang="en-US" sz="3200" b="1" dirty="0">
                <a:solidFill>
                  <a:srgbClr val="0432FF"/>
                </a:solidFill>
                <a:latin typeface="Times New Roman" panose="02020603050405020304" pitchFamily="18" charset="0"/>
                <a:cs typeface="Times New Roman" panose="02020603050405020304" pitchFamily="18" charset="0"/>
              </a:rPr>
              <a:t>GIẢI PHƯƠNG TRÌNH:</a:t>
            </a:r>
            <a:endParaRPr lang="vi-VN" sz="3200" b="1" dirty="0">
              <a:solidFill>
                <a:srgbClr val="0432F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A8F2A61-9AA5-42E7-92BD-A064BBEB36F8}"/>
                  </a:ext>
                </a:extLst>
              </p:cNvPr>
              <p:cNvSpPr txBox="1"/>
              <p:nvPr/>
            </p:nvSpPr>
            <p:spPr>
              <a:xfrm>
                <a:off x="1129026" y="1383724"/>
                <a:ext cx="2450543" cy="4472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sSup>
                            <m:sSupPr>
                              <m:ctrlPr>
                                <a:rPr lang="en-US" sz="2400" b="0" i="1" smtClean="0">
                                  <a:latin typeface="Cambria Math" panose="02040503050406030204" pitchFamily="18" charset="0"/>
                                </a:rPr>
                              </m:ctrlPr>
                            </m:sSupPr>
                            <m:e>
                              <m:r>
                                <a:rPr lang="en-US" sz="2400" i="1">
                                  <a:latin typeface="Cambria Math" panose="02040503050406030204" pitchFamily="18" charset="0"/>
                                </a:rPr>
                                <m:t>(</m:t>
                              </m:r>
                              <m:r>
                                <a:rPr lang="en-US" sz="2400" b="0" i="1" smtClean="0">
                                  <a:latin typeface="Cambria Math" panose="02040503050406030204" pitchFamily="18" charset="0"/>
                                </a:rPr>
                                <m:t>3</m:t>
                              </m:r>
                              <m:r>
                                <a:rPr lang="en-US" sz="2400" i="1">
                                  <a:latin typeface="Cambria Math" panose="02040503050406030204" pitchFamily="18" charset="0"/>
                                </a:rPr>
                                <m:t>𝑥</m:t>
                              </m:r>
                              <m:r>
                                <a:rPr lang="en-US" sz="2400" i="1">
                                  <a:latin typeface="Cambria Math" panose="02040503050406030204" pitchFamily="18" charset="0"/>
                                </a:rPr>
                                <m:t>−1)</m:t>
                              </m:r>
                            </m:e>
                            <m:sup>
                              <m:r>
                                <a:rPr lang="en-US" sz="2400" b="0" i="1" smtClean="0">
                                  <a:latin typeface="Cambria Math" panose="02040503050406030204" pitchFamily="18" charset="0"/>
                                </a:rPr>
                                <m:t>2</m:t>
                              </m:r>
                            </m:sup>
                          </m:sSup>
                        </m:e>
                      </m:rad>
                      <m:r>
                        <a:rPr lang="en-US" sz="2400" b="0" i="1" smtClean="0">
                          <a:latin typeface="Cambria Math" panose="02040503050406030204" pitchFamily="18" charset="0"/>
                        </a:rPr>
                        <m:t>=5</m:t>
                      </m:r>
                    </m:oMath>
                  </m:oMathPara>
                </a14:m>
                <a:endParaRPr lang="vi-VN" sz="2400" dirty="0"/>
              </a:p>
            </p:txBody>
          </p:sp>
        </mc:Choice>
        <mc:Fallback xmlns="">
          <p:sp>
            <p:nvSpPr>
              <p:cNvPr id="4" name="TextBox 3">
                <a:extLst>
                  <a:ext uri="{FF2B5EF4-FFF2-40B4-BE49-F238E27FC236}">
                    <a16:creationId xmlns:a16="http://schemas.microsoft.com/office/drawing/2014/main" id="{EA8F2A61-9AA5-42E7-92BD-A064BBEB36F8}"/>
                  </a:ext>
                </a:extLst>
              </p:cNvPr>
              <p:cNvSpPr txBox="1">
                <a:spLocks noRot="1" noChangeAspect="1" noMove="1" noResize="1" noEditPoints="1" noAdjustHandles="1" noChangeArrowheads="1" noChangeShapeType="1" noTextEdit="1"/>
              </p:cNvSpPr>
              <p:nvPr/>
            </p:nvSpPr>
            <p:spPr>
              <a:xfrm>
                <a:off x="1129026" y="1383724"/>
                <a:ext cx="2450543" cy="447238"/>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1364F982-C12A-44BE-A7D1-1AB0985EDD5A}"/>
                  </a:ext>
                </a:extLst>
              </p:cNvPr>
              <p:cNvSpPr txBox="1"/>
              <p:nvPr/>
            </p:nvSpPr>
            <p:spPr>
              <a:xfrm>
                <a:off x="1129026" y="2210167"/>
                <a:ext cx="2104872" cy="4203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+5</m:t>
                          </m:r>
                        </m:e>
                      </m:rad>
                      <m:r>
                        <a:rPr lang="en-US" sz="2400" b="0" i="1" smtClean="0">
                          <a:latin typeface="Cambria Math" panose="02040503050406030204" pitchFamily="18" charset="0"/>
                        </a:rPr>
                        <m:t>=1</m:t>
                      </m:r>
                    </m:oMath>
                  </m:oMathPara>
                </a14:m>
                <a:endParaRPr lang="vi-VN" sz="2400" dirty="0"/>
              </a:p>
            </p:txBody>
          </p:sp>
        </mc:Choice>
        <mc:Fallback xmlns="">
          <p:sp>
            <p:nvSpPr>
              <p:cNvPr id="5" name="TextBox 4">
                <a:extLst>
                  <a:ext uri="{FF2B5EF4-FFF2-40B4-BE49-F238E27FC236}">
                    <a16:creationId xmlns:a16="http://schemas.microsoft.com/office/drawing/2014/main" id="{1364F982-C12A-44BE-A7D1-1AB0985EDD5A}"/>
                  </a:ext>
                </a:extLst>
              </p:cNvPr>
              <p:cNvSpPr txBox="1">
                <a:spLocks noRot="1" noChangeAspect="1" noMove="1" noResize="1" noEditPoints="1" noAdjustHandles="1" noChangeArrowheads="1" noChangeShapeType="1" noTextEdit="1"/>
              </p:cNvSpPr>
              <p:nvPr/>
            </p:nvSpPr>
            <p:spPr>
              <a:xfrm>
                <a:off x="1129026" y="2210167"/>
                <a:ext cx="2104872" cy="420371"/>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C763500-47B1-4685-A39D-516F77760E3C}"/>
                  </a:ext>
                </a:extLst>
              </p:cNvPr>
              <p:cNvSpPr txBox="1"/>
              <p:nvPr/>
            </p:nvSpPr>
            <p:spPr>
              <a:xfrm>
                <a:off x="1129026" y="2996696"/>
                <a:ext cx="3531351" cy="45743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𝑐</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+1</m:t>
                          </m:r>
                        </m:e>
                      </m:rad>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𝑥</m:t>
                          </m:r>
                          <m:r>
                            <a:rPr lang="en-US" sz="2400" b="0" i="1" smtClean="0">
                              <a:latin typeface="Cambria Math" panose="02040503050406030204" pitchFamily="18" charset="0"/>
                            </a:rPr>
                            <m:t>−5</m:t>
                          </m:r>
                        </m:e>
                      </m:d>
                    </m:oMath>
                  </m:oMathPara>
                </a14:m>
                <a:endParaRPr lang="vi-VN" sz="2400" dirty="0"/>
              </a:p>
            </p:txBody>
          </p:sp>
        </mc:Choice>
        <mc:Fallback xmlns="">
          <p:sp>
            <p:nvSpPr>
              <p:cNvPr id="7" name="TextBox 6">
                <a:extLst>
                  <a:ext uri="{FF2B5EF4-FFF2-40B4-BE49-F238E27FC236}">
                    <a16:creationId xmlns:a16="http://schemas.microsoft.com/office/drawing/2014/main" id="{5C763500-47B1-4685-A39D-516F77760E3C}"/>
                  </a:ext>
                </a:extLst>
              </p:cNvPr>
              <p:cNvSpPr txBox="1">
                <a:spLocks noRot="1" noChangeAspect="1" noMove="1" noResize="1" noEditPoints="1" noAdjustHandles="1" noChangeArrowheads="1" noChangeShapeType="1" noTextEdit="1"/>
              </p:cNvSpPr>
              <p:nvPr/>
            </p:nvSpPr>
            <p:spPr>
              <a:xfrm>
                <a:off x="1129026" y="2996696"/>
                <a:ext cx="3531351" cy="457433"/>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ED5BC83-E699-4D99-9690-28DD35E958EF}"/>
                  </a:ext>
                </a:extLst>
              </p:cNvPr>
              <p:cNvSpPr txBox="1"/>
              <p:nvPr/>
            </p:nvSpPr>
            <p:spPr>
              <a:xfrm>
                <a:off x="1163321" y="3841793"/>
                <a:ext cx="2860078" cy="4203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𝑑</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+1</m:t>
                          </m:r>
                        </m:e>
                      </m:rad>
                      <m:r>
                        <a:rPr lang="en-US" sz="2400" b="0" i="1" smtClean="0">
                          <a:latin typeface="Cambria Math" panose="02040503050406030204" pitchFamily="18" charset="0"/>
                        </a:rPr>
                        <m:t>=</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𝑥</m:t>
                          </m:r>
                          <m:r>
                            <a:rPr lang="en-US" sz="2400" b="0" i="1" smtClean="0">
                              <a:latin typeface="Cambria Math" panose="02040503050406030204" pitchFamily="18" charset="0"/>
                            </a:rPr>
                            <m:t>+5</m:t>
                          </m:r>
                        </m:e>
                      </m:rad>
                    </m:oMath>
                  </m:oMathPara>
                </a14:m>
                <a:endParaRPr lang="vi-VN" sz="2400" dirty="0"/>
              </a:p>
            </p:txBody>
          </p:sp>
        </mc:Choice>
        <mc:Fallback xmlns="">
          <p:sp>
            <p:nvSpPr>
              <p:cNvPr id="8" name="TextBox 7">
                <a:extLst>
                  <a:ext uri="{FF2B5EF4-FFF2-40B4-BE49-F238E27FC236}">
                    <a16:creationId xmlns:a16="http://schemas.microsoft.com/office/drawing/2014/main" id="{EED5BC83-E699-4D99-9690-28DD35E958EF}"/>
                  </a:ext>
                </a:extLst>
              </p:cNvPr>
              <p:cNvSpPr txBox="1">
                <a:spLocks noRot="1" noChangeAspect="1" noMove="1" noResize="1" noEditPoints="1" noAdjustHandles="1" noChangeArrowheads="1" noChangeShapeType="1" noTextEdit="1"/>
              </p:cNvSpPr>
              <p:nvPr/>
            </p:nvSpPr>
            <p:spPr>
              <a:xfrm>
                <a:off x="1163321" y="3841793"/>
                <a:ext cx="2860078" cy="420371"/>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71151F6-DA98-4D43-86DB-299193FAD48D}"/>
                  </a:ext>
                </a:extLst>
              </p:cNvPr>
              <p:cNvSpPr txBox="1"/>
              <p:nvPr/>
            </p:nvSpPr>
            <p:spPr>
              <a:xfrm>
                <a:off x="5419560" y="1389001"/>
                <a:ext cx="2430537" cy="4472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𝑒</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sSup>
                            <m:sSupPr>
                              <m:ctrlPr>
                                <a:rPr lang="en-US" sz="2400" b="0" i="1" smtClean="0">
                                  <a:latin typeface="Cambria Math" panose="02040503050406030204" pitchFamily="18" charset="0"/>
                                </a:rPr>
                              </m:ctrlPr>
                            </m:sSupPr>
                            <m:e>
                              <m:r>
                                <a:rPr lang="en-US" sz="2400" i="1">
                                  <a:latin typeface="Cambria Math" panose="02040503050406030204" pitchFamily="18" charset="0"/>
                                </a:rPr>
                                <m:t>(</m:t>
                              </m:r>
                              <m:r>
                                <a:rPr lang="en-US" sz="2400" b="0" i="1" smtClean="0">
                                  <a:latin typeface="Cambria Math" panose="02040503050406030204" pitchFamily="18" charset="0"/>
                                </a:rPr>
                                <m:t>2</m:t>
                              </m:r>
                              <m:r>
                                <a:rPr lang="en-US" sz="2400" i="1">
                                  <a:latin typeface="Cambria Math" panose="02040503050406030204" pitchFamily="18" charset="0"/>
                                </a:rPr>
                                <m:t>𝑥</m:t>
                              </m:r>
                              <m:r>
                                <a:rPr lang="en-US" sz="2400" i="1">
                                  <a:latin typeface="Cambria Math" panose="02040503050406030204" pitchFamily="18" charset="0"/>
                                </a:rPr>
                                <m:t>−5)</m:t>
                              </m:r>
                            </m:e>
                            <m:sup>
                              <m:r>
                                <a:rPr lang="en-US" sz="2400" b="0" i="1" smtClean="0">
                                  <a:latin typeface="Cambria Math" panose="02040503050406030204" pitchFamily="18" charset="0"/>
                                </a:rPr>
                                <m:t>2</m:t>
                              </m:r>
                            </m:sup>
                          </m:sSup>
                        </m:e>
                      </m:rad>
                      <m:r>
                        <a:rPr lang="en-US" sz="2400" b="0" i="1" smtClean="0">
                          <a:latin typeface="Cambria Math" panose="02040503050406030204" pitchFamily="18" charset="0"/>
                        </a:rPr>
                        <m:t>=3</m:t>
                      </m:r>
                    </m:oMath>
                  </m:oMathPara>
                </a14:m>
                <a:endParaRPr lang="vi-VN" sz="2400" dirty="0"/>
              </a:p>
            </p:txBody>
          </p:sp>
        </mc:Choice>
        <mc:Fallback xmlns="">
          <p:sp>
            <p:nvSpPr>
              <p:cNvPr id="9" name="TextBox 8">
                <a:extLst>
                  <a:ext uri="{FF2B5EF4-FFF2-40B4-BE49-F238E27FC236}">
                    <a16:creationId xmlns:a16="http://schemas.microsoft.com/office/drawing/2014/main" id="{B71151F6-DA98-4D43-86DB-299193FAD48D}"/>
                  </a:ext>
                </a:extLst>
              </p:cNvPr>
              <p:cNvSpPr txBox="1">
                <a:spLocks noRot="1" noChangeAspect="1" noMove="1" noResize="1" noEditPoints="1" noAdjustHandles="1" noChangeArrowheads="1" noChangeShapeType="1" noTextEdit="1"/>
              </p:cNvSpPr>
              <p:nvPr/>
            </p:nvSpPr>
            <p:spPr>
              <a:xfrm>
                <a:off x="5419560" y="1389001"/>
                <a:ext cx="2430537" cy="447238"/>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92440AC-A374-4B34-A1B1-62A930FE8E0D}"/>
                  </a:ext>
                </a:extLst>
              </p:cNvPr>
              <p:cNvSpPr txBox="1"/>
              <p:nvPr/>
            </p:nvSpPr>
            <p:spPr>
              <a:xfrm>
                <a:off x="5416234" y="2226860"/>
                <a:ext cx="2110386" cy="4128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𝑓</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7−3</m:t>
                          </m:r>
                          <m:r>
                            <a:rPr lang="en-US" sz="2400" b="0" i="1" smtClean="0">
                              <a:latin typeface="Cambria Math" panose="02040503050406030204" pitchFamily="18" charset="0"/>
                            </a:rPr>
                            <m:t>𝑥</m:t>
                          </m:r>
                        </m:e>
                      </m:rad>
                      <m:r>
                        <a:rPr lang="en-US" sz="2400" b="0" i="1" smtClean="0">
                          <a:latin typeface="Cambria Math" panose="02040503050406030204" pitchFamily="18" charset="0"/>
                        </a:rPr>
                        <m:t>=2</m:t>
                      </m:r>
                    </m:oMath>
                  </m:oMathPara>
                </a14:m>
                <a:endParaRPr lang="vi-VN" sz="2400" dirty="0"/>
              </a:p>
            </p:txBody>
          </p:sp>
        </mc:Choice>
        <mc:Fallback xmlns="">
          <p:sp>
            <p:nvSpPr>
              <p:cNvPr id="10" name="TextBox 9">
                <a:extLst>
                  <a:ext uri="{FF2B5EF4-FFF2-40B4-BE49-F238E27FC236}">
                    <a16:creationId xmlns:a16="http://schemas.microsoft.com/office/drawing/2014/main" id="{592440AC-A374-4B34-A1B1-62A930FE8E0D}"/>
                  </a:ext>
                </a:extLst>
              </p:cNvPr>
              <p:cNvSpPr txBox="1">
                <a:spLocks noRot="1" noChangeAspect="1" noMove="1" noResize="1" noEditPoints="1" noAdjustHandles="1" noChangeArrowheads="1" noChangeShapeType="1" noTextEdit="1"/>
              </p:cNvSpPr>
              <p:nvPr/>
            </p:nvSpPr>
            <p:spPr>
              <a:xfrm>
                <a:off x="5416234" y="2226860"/>
                <a:ext cx="2110386" cy="412870"/>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D2A156D-7231-49C5-BCFC-25C3095A6101}"/>
                  </a:ext>
                </a:extLst>
              </p:cNvPr>
              <p:cNvSpPr txBox="1"/>
              <p:nvPr/>
            </p:nvSpPr>
            <p:spPr>
              <a:xfrm>
                <a:off x="5416234" y="2996695"/>
                <a:ext cx="3573351" cy="45743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𝑔</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−4</m:t>
                          </m:r>
                          <m:r>
                            <a:rPr lang="en-US" sz="2400" b="0" i="1" smtClean="0">
                              <a:latin typeface="Cambria Math" panose="02040503050406030204" pitchFamily="18" charset="0"/>
                            </a:rPr>
                            <m:t>𝑥</m:t>
                          </m:r>
                          <m:r>
                            <a:rPr lang="en-US" sz="2400" b="0" i="1" smtClean="0">
                              <a:latin typeface="Cambria Math" panose="02040503050406030204" pitchFamily="18" charset="0"/>
                            </a:rPr>
                            <m:t>+4</m:t>
                          </m:r>
                        </m:e>
                      </m:rad>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3−</m:t>
                          </m:r>
                          <m:r>
                            <a:rPr lang="en-US" sz="2400" b="0" i="1" smtClean="0">
                              <a:latin typeface="Cambria Math" panose="02040503050406030204" pitchFamily="18" charset="0"/>
                            </a:rPr>
                            <m:t>𝑥</m:t>
                          </m:r>
                        </m:e>
                      </m:d>
                    </m:oMath>
                  </m:oMathPara>
                </a14:m>
                <a:endParaRPr lang="vi-VN" sz="2400" dirty="0"/>
              </a:p>
            </p:txBody>
          </p:sp>
        </mc:Choice>
        <mc:Fallback xmlns="">
          <p:sp>
            <p:nvSpPr>
              <p:cNvPr id="11" name="TextBox 10">
                <a:extLst>
                  <a:ext uri="{FF2B5EF4-FFF2-40B4-BE49-F238E27FC236}">
                    <a16:creationId xmlns:a16="http://schemas.microsoft.com/office/drawing/2014/main" id="{5D2A156D-7231-49C5-BCFC-25C3095A6101}"/>
                  </a:ext>
                </a:extLst>
              </p:cNvPr>
              <p:cNvSpPr txBox="1">
                <a:spLocks noRot="1" noChangeAspect="1" noMove="1" noResize="1" noEditPoints="1" noAdjustHandles="1" noChangeArrowheads="1" noChangeShapeType="1" noTextEdit="1"/>
              </p:cNvSpPr>
              <p:nvPr/>
            </p:nvSpPr>
            <p:spPr>
              <a:xfrm>
                <a:off x="5416234" y="2996695"/>
                <a:ext cx="3573351" cy="457433"/>
              </a:xfrm>
              <a:prstGeom prst="rect">
                <a:avLst/>
              </a:prstGeom>
              <a:blipFill>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A2C58A5-EABD-4FA2-882E-607C3C72DDC4}"/>
                  </a:ext>
                </a:extLst>
              </p:cNvPr>
              <p:cNvSpPr txBox="1"/>
              <p:nvPr/>
            </p:nvSpPr>
            <p:spPr>
              <a:xfrm>
                <a:off x="5419560" y="3841793"/>
                <a:ext cx="3019096" cy="412870"/>
              </a:xfrm>
              <a:prstGeom prst="rect">
                <a:avLst/>
              </a:prstGeom>
              <a:noFill/>
            </p:spPr>
            <p:txBody>
              <a:bodyPr wrap="none" lIns="0" tIns="0" rIns="0" bIns="0" rtlCol="0">
                <a:spAutoFit/>
              </a:bodyPr>
              <a:lstStyle/>
              <a:p>
                <a:pPr/>
                <a14:m>
                  <m:oMathPara xmlns:m="http://schemas.openxmlformats.org/officeDocument/2006/math">
                    <m:oMathParaPr>
                      <m:jc m:val="right"/>
                    </m:oMathParaPr>
                    <m:oMath xmlns:m="http://schemas.openxmlformats.org/officeDocument/2006/math">
                      <m:r>
                        <a:rPr lang="en-US" sz="2400" b="0" i="1" smtClean="0">
                          <a:latin typeface="Cambria Math" panose="02040503050406030204" pitchFamily="18" charset="0"/>
                        </a:rPr>
                        <m:t>h</m:t>
                      </m:r>
                      <m:r>
                        <a:rPr lang="en-US" sz="2400" b="0" i="1" smtClean="0">
                          <a:latin typeface="Cambria Math" panose="02040503050406030204" pitchFamily="18" charset="0"/>
                        </a:rPr>
                        <m:t>) </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4−2</m:t>
                          </m:r>
                          <m:r>
                            <a:rPr lang="en-US" sz="2400" b="0" i="1" smtClean="0">
                              <a:latin typeface="Cambria Math" panose="02040503050406030204" pitchFamily="18" charset="0"/>
                            </a:rPr>
                            <m:t>𝑥</m:t>
                          </m:r>
                        </m:e>
                      </m:rad>
                      <m:r>
                        <a:rPr lang="en-US" sz="2400" b="0" i="1" smtClean="0">
                          <a:latin typeface="Cambria Math" panose="02040503050406030204" pitchFamily="18" charset="0"/>
                        </a:rPr>
                        <m:t>=</m:t>
                      </m:r>
                      <m:rad>
                        <m:radPr>
                          <m:degHide m:val="on"/>
                          <m:ctrlPr>
                            <a:rPr lang="en-US" sz="2400" b="0" i="1" smtClean="0">
                              <a:latin typeface="Cambria Math" panose="02040503050406030204" pitchFamily="18" charset="0"/>
                            </a:rPr>
                          </m:ctrlPr>
                        </m:radPr>
                        <m:deg/>
                        <m:e>
                          <m:r>
                            <a:rPr lang="en-US" sz="2400" b="0" i="1" smtClean="0">
                              <a:latin typeface="Cambria Math" panose="02040503050406030204" pitchFamily="18" charset="0"/>
                            </a:rPr>
                            <m:t>𝑥</m:t>
                          </m:r>
                          <m:r>
                            <a:rPr lang="en-US" sz="2400" b="0" i="1" smtClean="0">
                              <a:latin typeface="Cambria Math" panose="02040503050406030204" pitchFamily="18" charset="0"/>
                            </a:rPr>
                            <m:t>+13</m:t>
                          </m:r>
                        </m:e>
                      </m:rad>
                    </m:oMath>
                  </m:oMathPara>
                </a14:m>
                <a:endParaRPr lang="vi-VN" sz="2400" dirty="0"/>
              </a:p>
            </p:txBody>
          </p:sp>
        </mc:Choice>
        <mc:Fallback xmlns="">
          <p:sp>
            <p:nvSpPr>
              <p:cNvPr id="12" name="TextBox 11">
                <a:extLst>
                  <a:ext uri="{FF2B5EF4-FFF2-40B4-BE49-F238E27FC236}">
                    <a16:creationId xmlns:a16="http://schemas.microsoft.com/office/drawing/2014/main" id="{BA2C58A5-EABD-4FA2-882E-607C3C72DDC4}"/>
                  </a:ext>
                </a:extLst>
              </p:cNvPr>
              <p:cNvSpPr txBox="1">
                <a:spLocks noRot="1" noChangeAspect="1" noMove="1" noResize="1" noEditPoints="1" noAdjustHandles="1" noChangeArrowheads="1" noChangeShapeType="1" noTextEdit="1"/>
              </p:cNvSpPr>
              <p:nvPr/>
            </p:nvSpPr>
            <p:spPr>
              <a:xfrm>
                <a:off x="5419560" y="3841793"/>
                <a:ext cx="3019096" cy="412870"/>
              </a:xfrm>
              <a:prstGeom prst="rect">
                <a:avLst/>
              </a:prstGeom>
              <a:blipFill>
                <a:blip r:embed="rId9"/>
                <a:stretch>
                  <a:fillRect r="-202"/>
                </a:stretch>
              </a:blipFill>
            </p:spPr>
            <p:txBody>
              <a:bodyPr/>
              <a:lstStyle/>
              <a:p>
                <a:r>
                  <a:rPr lang="vi-VN">
                    <a:noFill/>
                  </a:rPr>
                  <a:t> </a:t>
                </a:r>
              </a:p>
            </p:txBody>
          </p:sp>
        </mc:Fallback>
      </mc:AlternateContent>
    </p:spTree>
    <p:extLst>
      <p:ext uri="{BB962C8B-B14F-4D97-AF65-F5344CB8AC3E}">
        <p14:creationId xmlns:p14="http://schemas.microsoft.com/office/powerpoint/2010/main" val="2234539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par>
                          <p:cTn id="25" fill="hold">
                            <p:stCondLst>
                              <p:cond delay="2000"/>
                            </p:stCondLst>
                            <p:childTnLst>
                              <p:par>
                                <p:cTn id="26" presetID="16" presetClass="entr" presetSubtype="21"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arn(inVertical)">
                                      <p:cBhvr>
                                        <p:cTn id="28" dur="500"/>
                                        <p:tgtEl>
                                          <p:spTgt spid="9"/>
                                        </p:tgtEl>
                                      </p:cBhvr>
                                    </p:animEffect>
                                  </p:childTnLst>
                                </p:cTn>
                              </p:par>
                            </p:childTnLst>
                          </p:cTn>
                        </p:par>
                        <p:par>
                          <p:cTn id="29" fill="hold">
                            <p:stCondLst>
                              <p:cond delay="2500"/>
                            </p:stCondLst>
                            <p:childTnLst>
                              <p:par>
                                <p:cTn id="30" presetID="16" presetClass="entr" presetSubtype="21"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par>
                          <p:cTn id="33" fill="hold">
                            <p:stCondLst>
                              <p:cond delay="3000"/>
                            </p:stCondLst>
                            <p:childTnLst>
                              <p:par>
                                <p:cTn id="34" presetID="16" presetClass="entr" presetSubtype="21"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arn(inVertical)">
                                      <p:cBhvr>
                                        <p:cTn id="36" dur="500"/>
                                        <p:tgtEl>
                                          <p:spTgt spid="11"/>
                                        </p:tgtEl>
                                      </p:cBhvr>
                                    </p:animEffect>
                                  </p:childTnLst>
                                </p:cTn>
                              </p:par>
                            </p:childTnLst>
                          </p:cTn>
                        </p:par>
                        <p:par>
                          <p:cTn id="37" fill="hold">
                            <p:stCondLst>
                              <p:cond delay="3500"/>
                            </p:stCondLst>
                            <p:childTnLst>
                              <p:par>
                                <p:cTn id="38" presetID="16" presetClass="entr" presetSubtype="21"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arn(inVertical)">
                                      <p:cBhvr>
                                        <p:cTn id="4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0B007CC-FC5D-46E3-B758-FFC3A11DDC4E}"/>
              </a:ext>
            </a:extLst>
          </p:cNvPr>
          <p:cNvSpPr txBox="1"/>
          <p:nvPr/>
        </p:nvSpPr>
        <p:spPr>
          <a:xfrm>
            <a:off x="1015817" y="431209"/>
            <a:ext cx="1837170" cy="584775"/>
          </a:xfrm>
          <a:prstGeom prst="rect">
            <a:avLst/>
          </a:prstGeom>
          <a:noFill/>
        </p:spPr>
        <p:txBody>
          <a:bodyPr wrap="none" rtlCol="0">
            <a:spAutoFit/>
          </a:bodyPr>
          <a:lstStyle/>
          <a:p>
            <a:pPr algn="ctr"/>
            <a:r>
              <a:rPr lang="en-US" sz="3200" b="1" dirty="0">
                <a:solidFill>
                  <a:schemeClr val="accent4"/>
                </a:solidFill>
                <a:latin typeface="Times New Roman" panose="02020603050405020304" pitchFamily="18" charset="0"/>
                <a:cs typeface="Times New Roman" panose="02020603050405020304" pitchFamily="18" charset="0"/>
              </a:rPr>
              <a:t>ĐÁP ÁN:</a:t>
            </a:r>
            <a:endParaRPr lang="vi-VN" sz="3200" b="1" dirty="0">
              <a:solidFill>
                <a:schemeClr val="accent4"/>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BF762A5F-0C2B-4D45-95DF-D51A55CCF287}"/>
                  </a:ext>
                </a:extLst>
              </p:cNvPr>
              <p:cNvSpPr txBox="1"/>
              <p:nvPr/>
            </p:nvSpPr>
            <p:spPr>
              <a:xfrm>
                <a:off x="1129026" y="1383724"/>
                <a:ext cx="2037096" cy="7030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2;</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−4</m:t>
                              </m:r>
                            </m:num>
                            <m:den>
                              <m:r>
                                <a:rPr lang="en-US" sz="2400" b="0" i="1" smtClean="0">
                                  <a:latin typeface="Cambria Math" panose="02040503050406030204" pitchFamily="18" charset="0"/>
                                </a:rPr>
                                <m:t>3</m:t>
                              </m:r>
                            </m:den>
                          </m:f>
                        </m:e>
                      </m:d>
                    </m:oMath>
                  </m:oMathPara>
                </a14:m>
                <a:endParaRPr lang="vi-VN" sz="2400" dirty="0"/>
              </a:p>
            </p:txBody>
          </p:sp>
        </mc:Choice>
        <mc:Fallback xmlns="">
          <p:sp>
            <p:nvSpPr>
              <p:cNvPr id="9" name="TextBox 8">
                <a:extLst>
                  <a:ext uri="{FF2B5EF4-FFF2-40B4-BE49-F238E27FC236}">
                    <a16:creationId xmlns:a16="http://schemas.microsoft.com/office/drawing/2014/main" id="{BF762A5F-0C2B-4D45-95DF-D51A55CCF287}"/>
                  </a:ext>
                </a:extLst>
              </p:cNvPr>
              <p:cNvSpPr txBox="1">
                <a:spLocks noRot="1" noChangeAspect="1" noMove="1" noResize="1" noEditPoints="1" noAdjustHandles="1" noChangeArrowheads="1" noChangeShapeType="1" noTextEdit="1"/>
              </p:cNvSpPr>
              <p:nvPr/>
            </p:nvSpPr>
            <p:spPr>
              <a:xfrm>
                <a:off x="1129026" y="1383724"/>
                <a:ext cx="2037096" cy="703078"/>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505513E-08F9-4670-B8F4-12F33DD47B4A}"/>
                  </a:ext>
                </a:extLst>
              </p:cNvPr>
              <p:cNvSpPr txBox="1"/>
              <p:nvPr/>
            </p:nvSpPr>
            <p:spPr>
              <a:xfrm>
                <a:off x="1129026" y="2253031"/>
                <a:ext cx="172855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−2</m:t>
                          </m:r>
                        </m:e>
                      </m:d>
                    </m:oMath>
                  </m:oMathPara>
                </a14:m>
                <a:endParaRPr lang="vi-VN" sz="2400" dirty="0"/>
              </a:p>
            </p:txBody>
          </p:sp>
        </mc:Choice>
        <mc:Fallback xmlns="">
          <p:sp>
            <p:nvSpPr>
              <p:cNvPr id="10" name="TextBox 9">
                <a:extLst>
                  <a:ext uri="{FF2B5EF4-FFF2-40B4-BE49-F238E27FC236}">
                    <a16:creationId xmlns:a16="http://schemas.microsoft.com/office/drawing/2014/main" id="{5505513E-08F9-4670-B8F4-12F33DD47B4A}"/>
                  </a:ext>
                </a:extLst>
              </p:cNvPr>
              <p:cNvSpPr txBox="1">
                <a:spLocks noRot="1" noChangeAspect="1" noMove="1" noResize="1" noEditPoints="1" noAdjustHandles="1" noChangeArrowheads="1" noChangeShapeType="1" noTextEdit="1"/>
              </p:cNvSpPr>
              <p:nvPr/>
            </p:nvSpPr>
            <p:spPr>
              <a:xfrm>
                <a:off x="1129026" y="2253031"/>
                <a:ext cx="1728550" cy="369332"/>
              </a:xfrm>
              <a:prstGeom prst="rect">
                <a:avLst/>
              </a:prstGeom>
              <a:blipFill>
                <a:blip r:embed="rId3"/>
                <a:stretch>
                  <a:fillRect l="-3521" b="-3833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2131D0AC-6BEB-498C-8C8A-2B768D891F4C}"/>
                  </a:ext>
                </a:extLst>
              </p:cNvPr>
              <p:cNvSpPr txBox="1"/>
              <p:nvPr/>
            </p:nvSpPr>
            <p:spPr>
              <a:xfrm>
                <a:off x="1129026" y="2996696"/>
                <a:ext cx="147668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𝑐</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2</m:t>
                          </m:r>
                        </m:e>
                      </m:d>
                    </m:oMath>
                  </m:oMathPara>
                </a14:m>
                <a:endParaRPr lang="vi-VN" sz="2400" dirty="0"/>
              </a:p>
            </p:txBody>
          </p:sp>
        </mc:Choice>
        <mc:Fallback xmlns="">
          <p:sp>
            <p:nvSpPr>
              <p:cNvPr id="11" name="TextBox 10">
                <a:extLst>
                  <a:ext uri="{FF2B5EF4-FFF2-40B4-BE49-F238E27FC236}">
                    <a16:creationId xmlns:a16="http://schemas.microsoft.com/office/drawing/2014/main" id="{2131D0AC-6BEB-498C-8C8A-2B768D891F4C}"/>
                  </a:ext>
                </a:extLst>
              </p:cNvPr>
              <p:cNvSpPr txBox="1">
                <a:spLocks noRot="1" noChangeAspect="1" noMove="1" noResize="1" noEditPoints="1" noAdjustHandles="1" noChangeArrowheads="1" noChangeShapeType="1" noTextEdit="1"/>
              </p:cNvSpPr>
              <p:nvPr/>
            </p:nvSpPr>
            <p:spPr>
              <a:xfrm>
                <a:off x="1129026" y="2996696"/>
                <a:ext cx="1476686" cy="369332"/>
              </a:xfrm>
              <a:prstGeom prst="rect">
                <a:avLst/>
              </a:prstGeom>
              <a:blipFill>
                <a:blip r:embed="rId4"/>
                <a:stretch>
                  <a:fillRect l="-1653" b="-3833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20170B8-C913-43CD-A1C2-25F882FDAF65}"/>
                  </a:ext>
                </a:extLst>
              </p:cNvPr>
              <p:cNvSpPr txBox="1"/>
              <p:nvPr/>
            </p:nvSpPr>
            <p:spPr>
              <a:xfrm>
                <a:off x="1163321" y="3841793"/>
                <a:ext cx="151355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𝑑</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oMath>
                  </m:oMathPara>
                </a14:m>
                <a:endParaRPr lang="vi-VN" sz="2400" dirty="0"/>
              </a:p>
            </p:txBody>
          </p:sp>
        </mc:Choice>
        <mc:Fallback xmlns="">
          <p:sp>
            <p:nvSpPr>
              <p:cNvPr id="12" name="TextBox 11">
                <a:extLst>
                  <a:ext uri="{FF2B5EF4-FFF2-40B4-BE49-F238E27FC236}">
                    <a16:creationId xmlns:a16="http://schemas.microsoft.com/office/drawing/2014/main" id="{A20170B8-C913-43CD-A1C2-25F882FDAF65}"/>
                  </a:ext>
                </a:extLst>
              </p:cNvPr>
              <p:cNvSpPr txBox="1">
                <a:spLocks noRot="1" noChangeAspect="1" noMove="1" noResize="1" noEditPoints="1" noAdjustHandles="1" noChangeArrowheads="1" noChangeShapeType="1" noTextEdit="1"/>
              </p:cNvSpPr>
              <p:nvPr/>
            </p:nvSpPr>
            <p:spPr>
              <a:xfrm>
                <a:off x="1163321" y="3841793"/>
                <a:ext cx="1513556" cy="369332"/>
              </a:xfrm>
              <a:prstGeom prst="rect">
                <a:avLst/>
              </a:prstGeom>
              <a:blipFill>
                <a:blip r:embed="rId5"/>
                <a:stretch>
                  <a:fillRect l="-4032" b="-3770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B7C82752-DF08-4142-847E-8B5936B4690C}"/>
                  </a:ext>
                </a:extLst>
              </p:cNvPr>
              <p:cNvSpPr txBox="1"/>
              <p:nvPr/>
            </p:nvSpPr>
            <p:spPr>
              <a:xfrm>
                <a:off x="5419560" y="1389001"/>
                <a:ext cx="178786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𝑒</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4;1</m:t>
                          </m:r>
                        </m:e>
                      </m:d>
                    </m:oMath>
                  </m:oMathPara>
                </a14:m>
                <a:endParaRPr lang="vi-VN" sz="2400" dirty="0"/>
              </a:p>
            </p:txBody>
          </p:sp>
        </mc:Choice>
        <mc:Fallback xmlns="">
          <p:sp>
            <p:nvSpPr>
              <p:cNvPr id="13" name="TextBox 12">
                <a:extLst>
                  <a:ext uri="{FF2B5EF4-FFF2-40B4-BE49-F238E27FC236}">
                    <a16:creationId xmlns:a16="http://schemas.microsoft.com/office/drawing/2014/main" id="{B7C82752-DF08-4142-847E-8B5936B4690C}"/>
                  </a:ext>
                </a:extLst>
              </p:cNvPr>
              <p:cNvSpPr txBox="1">
                <a:spLocks noRot="1" noChangeAspect="1" noMove="1" noResize="1" noEditPoints="1" noAdjustHandles="1" noChangeArrowheads="1" noChangeShapeType="1" noTextEdit="1"/>
              </p:cNvSpPr>
              <p:nvPr/>
            </p:nvSpPr>
            <p:spPr>
              <a:xfrm>
                <a:off x="5419560" y="1389001"/>
                <a:ext cx="1787862" cy="369332"/>
              </a:xfrm>
              <a:prstGeom prst="rect">
                <a:avLst/>
              </a:prstGeom>
              <a:blipFill>
                <a:blip r:embed="rId6"/>
                <a:stretch>
                  <a:fillRect l="-1365" b="-3833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DB750481-2E2F-42F4-B8CE-EE9EFB377161}"/>
                  </a:ext>
                </a:extLst>
              </p:cNvPr>
              <p:cNvSpPr txBox="1"/>
              <p:nvPr/>
            </p:nvSpPr>
            <p:spPr>
              <a:xfrm>
                <a:off x="5416234" y="2226860"/>
                <a:ext cx="150483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𝑓</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1</m:t>
                          </m:r>
                        </m:e>
                      </m:d>
                    </m:oMath>
                  </m:oMathPara>
                </a14:m>
                <a:endParaRPr lang="vi-VN" sz="2400" dirty="0"/>
              </a:p>
            </p:txBody>
          </p:sp>
        </mc:Choice>
        <mc:Fallback xmlns="">
          <p:sp>
            <p:nvSpPr>
              <p:cNvPr id="14" name="TextBox 13">
                <a:extLst>
                  <a:ext uri="{FF2B5EF4-FFF2-40B4-BE49-F238E27FC236}">
                    <a16:creationId xmlns:a16="http://schemas.microsoft.com/office/drawing/2014/main" id="{DB750481-2E2F-42F4-B8CE-EE9EFB377161}"/>
                  </a:ext>
                </a:extLst>
              </p:cNvPr>
              <p:cNvSpPr txBox="1">
                <a:spLocks noRot="1" noChangeAspect="1" noMove="1" noResize="1" noEditPoints="1" noAdjustHandles="1" noChangeArrowheads="1" noChangeShapeType="1" noTextEdit="1"/>
              </p:cNvSpPr>
              <p:nvPr/>
            </p:nvSpPr>
            <p:spPr>
              <a:xfrm>
                <a:off x="5416234" y="2226860"/>
                <a:ext cx="1504835" cy="369332"/>
              </a:xfrm>
              <a:prstGeom prst="rect">
                <a:avLst/>
              </a:prstGeom>
              <a:blipFill>
                <a:blip r:embed="rId7"/>
                <a:stretch>
                  <a:fillRect l="-6073" b="-3770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745EC4EF-E333-446C-A505-EE524F14FEA3}"/>
                  </a:ext>
                </a:extLst>
              </p:cNvPr>
              <p:cNvSpPr txBox="1"/>
              <p:nvPr/>
            </p:nvSpPr>
            <p:spPr>
              <a:xfrm>
                <a:off x="5416234" y="2796663"/>
                <a:ext cx="1586908" cy="82381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𝑔</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5</m:t>
                              </m:r>
                            </m:num>
                            <m:den>
                              <m:r>
                                <a:rPr lang="en-US" sz="2400" b="0" i="1" smtClean="0">
                                  <a:latin typeface="Cambria Math" panose="02040503050406030204" pitchFamily="18" charset="0"/>
                                </a:rPr>
                                <m:t>2</m:t>
                              </m:r>
                            </m:den>
                          </m:f>
                        </m:e>
                      </m:d>
                    </m:oMath>
                  </m:oMathPara>
                </a14:m>
                <a:endParaRPr lang="vi-VN" sz="2400" dirty="0"/>
              </a:p>
            </p:txBody>
          </p:sp>
        </mc:Choice>
        <mc:Fallback xmlns="">
          <p:sp>
            <p:nvSpPr>
              <p:cNvPr id="15" name="TextBox 14">
                <a:extLst>
                  <a:ext uri="{FF2B5EF4-FFF2-40B4-BE49-F238E27FC236}">
                    <a16:creationId xmlns:a16="http://schemas.microsoft.com/office/drawing/2014/main" id="{745EC4EF-E333-446C-A505-EE524F14FEA3}"/>
                  </a:ext>
                </a:extLst>
              </p:cNvPr>
              <p:cNvSpPr txBox="1">
                <a:spLocks noRot="1" noChangeAspect="1" noMove="1" noResize="1" noEditPoints="1" noAdjustHandles="1" noChangeArrowheads="1" noChangeShapeType="1" noTextEdit="1"/>
              </p:cNvSpPr>
              <p:nvPr/>
            </p:nvSpPr>
            <p:spPr>
              <a:xfrm>
                <a:off x="5416234" y="2796663"/>
                <a:ext cx="1586908" cy="823815"/>
              </a:xfrm>
              <a:prstGeom prst="rect">
                <a:avLst/>
              </a:prstGeom>
              <a:blipFill>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5CEEA66E-56F4-4E89-8C37-8BEF1AE98A4D}"/>
                  </a:ext>
                </a:extLst>
              </p:cNvPr>
              <p:cNvSpPr txBox="1"/>
              <p:nvPr/>
            </p:nvSpPr>
            <p:spPr>
              <a:xfrm>
                <a:off x="5419560" y="3841793"/>
                <a:ext cx="173188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h</m:t>
                      </m:r>
                      <m:r>
                        <a:rPr lang="en-US" sz="2400" b="0" i="1" smtClean="0">
                          <a:latin typeface="Cambria Math" panose="02040503050406030204" pitchFamily="18" charset="0"/>
                        </a:rPr>
                        <m:t>)  </m:t>
                      </m:r>
                      <m:r>
                        <a:rPr lang="en-US" sz="2400" b="0" i="1" smtClean="0">
                          <a:latin typeface="Cambria Math" panose="02040503050406030204" pitchFamily="18" charset="0"/>
                        </a:rPr>
                        <m:t>𝑆</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−3</m:t>
                          </m:r>
                        </m:e>
                      </m:d>
                    </m:oMath>
                  </m:oMathPara>
                </a14:m>
                <a:endParaRPr lang="vi-VN" sz="2400" dirty="0"/>
              </a:p>
            </p:txBody>
          </p:sp>
        </mc:Choice>
        <mc:Fallback xmlns="">
          <p:sp>
            <p:nvSpPr>
              <p:cNvPr id="16" name="TextBox 15">
                <a:extLst>
                  <a:ext uri="{FF2B5EF4-FFF2-40B4-BE49-F238E27FC236}">
                    <a16:creationId xmlns:a16="http://schemas.microsoft.com/office/drawing/2014/main" id="{5CEEA66E-56F4-4E89-8C37-8BEF1AE98A4D}"/>
                  </a:ext>
                </a:extLst>
              </p:cNvPr>
              <p:cNvSpPr txBox="1">
                <a:spLocks noRot="1" noChangeAspect="1" noMove="1" noResize="1" noEditPoints="1" noAdjustHandles="1" noChangeArrowheads="1" noChangeShapeType="1" noTextEdit="1"/>
              </p:cNvSpPr>
              <p:nvPr/>
            </p:nvSpPr>
            <p:spPr>
              <a:xfrm>
                <a:off x="5419560" y="3841793"/>
                <a:ext cx="1731884" cy="369332"/>
              </a:xfrm>
              <a:prstGeom prst="rect">
                <a:avLst/>
              </a:prstGeom>
              <a:blipFill>
                <a:blip r:embed="rId9"/>
                <a:stretch>
                  <a:fillRect l="-3521" b="-37705"/>
                </a:stretch>
              </a:blipFill>
            </p:spPr>
            <p:txBody>
              <a:bodyPr/>
              <a:lstStyle/>
              <a:p>
                <a:r>
                  <a:rPr lang="vi-VN">
                    <a:noFill/>
                  </a:rPr>
                  <a:t> </a:t>
                </a:r>
              </a:p>
            </p:txBody>
          </p:sp>
        </mc:Fallback>
      </mc:AlternateContent>
    </p:spTree>
    <p:extLst>
      <p:ext uri="{BB962C8B-B14F-4D97-AF65-F5344CB8AC3E}">
        <p14:creationId xmlns:p14="http://schemas.microsoft.com/office/powerpoint/2010/main" val="101306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childTnLst>
                          </p:cTn>
                        </p:par>
                        <p:par>
                          <p:cTn id="25" fill="hold">
                            <p:stCondLst>
                              <p:cond delay="2000"/>
                            </p:stCondLst>
                            <p:childTnLst>
                              <p:par>
                                <p:cTn id="26" presetID="16" presetClass="entr" presetSubtype="21"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arn(inVertical)">
                                      <p:cBhvr>
                                        <p:cTn id="28" dur="500"/>
                                        <p:tgtEl>
                                          <p:spTgt spid="13"/>
                                        </p:tgtEl>
                                      </p:cBhvr>
                                    </p:animEffect>
                                  </p:childTnLst>
                                </p:cTn>
                              </p:par>
                            </p:childTnLst>
                          </p:cTn>
                        </p:par>
                        <p:par>
                          <p:cTn id="29" fill="hold">
                            <p:stCondLst>
                              <p:cond delay="2500"/>
                            </p:stCondLst>
                            <p:childTnLst>
                              <p:par>
                                <p:cTn id="30" presetID="16" presetClass="entr" presetSubtype="21" fill="hold" grpId="0"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par>
                          <p:cTn id="33" fill="hold">
                            <p:stCondLst>
                              <p:cond delay="3000"/>
                            </p:stCondLst>
                            <p:childTnLst>
                              <p:par>
                                <p:cTn id="34" presetID="16" presetClass="entr" presetSubtype="21"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arn(inVertical)">
                                      <p:cBhvr>
                                        <p:cTn id="36" dur="500"/>
                                        <p:tgtEl>
                                          <p:spTgt spid="15"/>
                                        </p:tgtEl>
                                      </p:cBhvr>
                                    </p:animEffect>
                                  </p:childTnLst>
                                </p:cTn>
                              </p:par>
                            </p:childTnLst>
                          </p:cTn>
                        </p:par>
                        <p:par>
                          <p:cTn id="37" fill="hold">
                            <p:stCondLst>
                              <p:cond delay="3500"/>
                            </p:stCondLst>
                            <p:childTnLst>
                              <p:par>
                                <p:cTn id="38" presetID="16" presetClass="entr" presetSubtype="21" fill="hold" grpId="0" nodeType="after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arn(inVertical)">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99C672-E47E-46FE-8D5D-68DD04C0F695}"/>
              </a:ext>
            </a:extLst>
          </p:cNvPr>
          <p:cNvSpPr txBox="1"/>
          <p:nvPr/>
        </p:nvSpPr>
        <p:spPr>
          <a:xfrm>
            <a:off x="1037473" y="229875"/>
            <a:ext cx="3454920" cy="584775"/>
          </a:xfrm>
          <a:prstGeom prst="rect">
            <a:avLst/>
          </a:prstGeom>
          <a:noFill/>
        </p:spPr>
        <p:txBody>
          <a:bodyPr wrap="none" rtlCol="0">
            <a:spAutoFit/>
          </a:bodyPr>
          <a:lstStyle/>
          <a:p>
            <a:pPr algn="ctr"/>
            <a:r>
              <a:rPr lang="en-US" sz="3200" b="1" dirty="0">
                <a:solidFill>
                  <a:srgbClr val="0432FF"/>
                </a:solidFill>
                <a:latin typeface="Times New Roman" panose="02020603050405020304" pitchFamily="18" charset="0"/>
                <a:cs typeface="Times New Roman" panose="02020603050405020304" pitchFamily="18" charset="0"/>
              </a:rPr>
              <a:t>TOÁN THỰC TẾ:</a:t>
            </a:r>
            <a:endParaRPr lang="vi-VN" sz="3200" b="1" dirty="0">
              <a:solidFill>
                <a:srgbClr val="0432F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7AE0B58-03F3-41BA-86D7-C2CA4748932F}"/>
                  </a:ext>
                </a:extLst>
              </p:cNvPr>
              <p:cNvSpPr txBox="1"/>
              <p:nvPr/>
            </p:nvSpPr>
            <p:spPr>
              <a:xfrm>
                <a:off x="738175" y="657266"/>
                <a:ext cx="8686799" cy="6143285"/>
              </a:xfrm>
              <a:prstGeom prst="rect">
                <a:avLst/>
              </a:prstGeom>
              <a:noFill/>
            </p:spPr>
            <p:txBody>
              <a:bodyPr wrap="square" rtlCol="0">
                <a:spAutoFit/>
              </a:bodyPr>
              <a:lstStyle/>
              <a:p>
                <a:pPr algn="just">
                  <a:lnSpc>
                    <a:spcPct val="150000"/>
                  </a:lnSpc>
                </a:pPr>
                <a:r>
                  <a:rPr lang="en-US" sz="2600" b="1" dirty="0">
                    <a:solidFill>
                      <a:srgbClr val="FF0000"/>
                    </a:solidFill>
                    <a:latin typeface="Times New Roman" panose="02020603050405020304" pitchFamily="18" charset="0"/>
                    <a:cs typeface="Times New Roman" panose="02020603050405020304" pitchFamily="18" charset="0"/>
                  </a:rPr>
                  <a:t>Bài 1: </a:t>
                </a:r>
                <a:r>
                  <a:rPr lang="pt-BR" altLang="vi-VN" sz="2600" b="1" dirty="0">
                    <a:latin typeface="Times New Roman" panose="02020603050405020304" pitchFamily="18" charset="0"/>
                    <a:ea typeface="Calibri" panose="020F0502020204030204" pitchFamily="34" charset="0"/>
                    <a:cs typeface="Times New Roman" panose="02020603050405020304" pitchFamily="18" charset="0"/>
                  </a:rPr>
                  <a:t>Tốc độ của một chiếc ca nô và độ dài đường sóng nước để lại sau đuôi của nó được cho bởi công thức </a:t>
                </a:r>
              </a:p>
              <a:p>
                <a:pPr algn="just">
                  <a:lnSpc>
                    <a:spcPct val="150000"/>
                  </a:lnSpc>
                </a:pPr>
                <a14:m>
                  <m:oMath xmlns:m="http://schemas.openxmlformats.org/officeDocument/2006/math">
                    <m:r>
                      <a:rPr lang="en-US" altLang="vi-VN" sz="2600" b="1" i="0" smtClean="0">
                        <a:latin typeface="Cambria Math" panose="02040503050406030204" pitchFamily="18" charset="0"/>
                        <a:ea typeface="Calibri" panose="020F0502020204030204" pitchFamily="34" charset="0"/>
                        <a:cs typeface="Times New Roman" panose="02020603050405020304" pitchFamily="18" charset="0"/>
                      </a:rPr>
                      <m:t>𝐯</m:t>
                    </m:r>
                    <m:r>
                      <a:rPr lang="en-US" altLang="vi-VN" sz="2600" b="1" i="0" smtClean="0">
                        <a:latin typeface="Cambria Math" panose="02040503050406030204" pitchFamily="18" charset="0"/>
                        <a:ea typeface="Calibri" panose="020F0502020204030204" pitchFamily="34" charset="0"/>
                        <a:cs typeface="Times New Roman" panose="02020603050405020304" pitchFamily="18" charset="0"/>
                      </a:rPr>
                      <m:t>=</m:t>
                    </m:r>
                    <m:r>
                      <a:rPr lang="en-US" altLang="vi-VN" sz="2600" b="1" i="0" smtClean="0">
                        <a:latin typeface="Cambria Math" panose="02040503050406030204" pitchFamily="18" charset="0"/>
                        <a:ea typeface="Calibri" panose="020F0502020204030204" pitchFamily="34" charset="0"/>
                        <a:cs typeface="Times New Roman" panose="02020603050405020304" pitchFamily="18" charset="0"/>
                      </a:rPr>
                      <m:t>𝟓</m:t>
                    </m:r>
                    <m:rad>
                      <m:radPr>
                        <m:degHide m:val="on"/>
                        <m:ctrlPr>
                          <a:rPr lang="en-US" altLang="vi-VN" sz="2600" b="1" i="1" smtClean="0">
                            <a:latin typeface="Cambria Math" panose="02040503050406030204" pitchFamily="18" charset="0"/>
                            <a:cs typeface="Times New Roman" panose="02020603050405020304" pitchFamily="18" charset="0"/>
                          </a:rPr>
                        </m:ctrlPr>
                      </m:radPr>
                      <m:deg/>
                      <m:e>
                        <m:r>
                          <a:rPr lang="en-US" altLang="vi-VN" sz="2600" b="1" i="0" smtClean="0">
                            <a:latin typeface="Cambria Math" panose="02040503050406030204" pitchFamily="18" charset="0"/>
                            <a:cs typeface="Times New Roman" panose="02020603050405020304" pitchFamily="18" charset="0"/>
                          </a:rPr>
                          <m:t>𝐝</m:t>
                        </m:r>
                      </m:e>
                    </m:rad>
                  </m:oMath>
                </a14:m>
                <a:r>
                  <a:rPr lang="pt-BR" altLang="vi-VN" sz="2600" b="1" dirty="0">
                    <a:latin typeface="Times New Roman" panose="02020603050405020304" pitchFamily="18" charset="0"/>
                    <a:cs typeface="Times New Roman" panose="02020603050405020304" pitchFamily="18" charset="0"/>
                  </a:rPr>
                  <a:t>. </a:t>
                </a:r>
                <a:r>
                  <a:rPr lang="pt-BR" sz="2600" b="1" dirty="0">
                    <a:latin typeface="Times New Roman" panose="02020603050405020304" pitchFamily="18" charset="0"/>
                    <a:cs typeface="Times New Roman" panose="02020603050405020304" pitchFamily="18" charset="0"/>
                  </a:rPr>
                  <a:t>Trong đó d (m) là độ dài đường sóng nước để lại sau đuôi ca nô, v là vận tốc của ca nô (m/s).</a:t>
                </a:r>
                <a:endParaRPr lang="vi-VN" sz="2600" b="1" dirty="0">
                  <a:latin typeface="Times New Roman" panose="02020603050405020304" pitchFamily="18" charset="0"/>
                  <a:cs typeface="Times New Roman" panose="02020603050405020304" pitchFamily="18" charset="0"/>
                </a:endParaRPr>
              </a:p>
              <a:p>
                <a:pPr marL="514350" indent="-514350" algn="just">
                  <a:lnSpc>
                    <a:spcPct val="150000"/>
                  </a:lnSpc>
                  <a:buAutoNum type="alphaLcParenR"/>
                </a:pPr>
                <a:r>
                  <a:rPr lang="pt-BR" sz="2600" b="1" dirty="0">
                    <a:latin typeface="Times New Roman" panose="02020603050405020304" pitchFamily="18" charset="0"/>
                    <a:cs typeface="Times New Roman" panose="02020603050405020304" pitchFamily="18" charset="0"/>
                  </a:rPr>
                  <a:t>Tính vận tốc ca nô biết độ dài đường sóng nước để lại sau đuôi ca nô dài 9</a:t>
                </a:r>
                <a14:m>
                  <m:oMath xmlns:m="http://schemas.openxmlformats.org/officeDocument/2006/math">
                    <m:r>
                      <a:rPr lang="en-US" sz="2600" b="1" i="1" smtClean="0">
                        <a:latin typeface="Cambria Math" panose="02040503050406030204" pitchFamily="18" charset="0"/>
                      </a:rPr>
                      <m:t>+</m:t>
                    </m:r>
                    <m:r>
                      <a:rPr lang="en-US" sz="2600" b="1" i="1" smtClean="0">
                        <a:latin typeface="Cambria Math" panose="02040503050406030204" pitchFamily="18" charset="0"/>
                      </a:rPr>
                      <m:t>𝟒</m:t>
                    </m:r>
                    <m:rad>
                      <m:radPr>
                        <m:degHide m:val="on"/>
                        <m:ctrlPr>
                          <a:rPr lang="en-US" sz="2600" b="1" i="1" smtClean="0">
                            <a:latin typeface="Cambria Math" panose="02040503050406030204" pitchFamily="18" charset="0"/>
                          </a:rPr>
                        </m:ctrlPr>
                      </m:radPr>
                      <m:deg/>
                      <m:e>
                        <m:r>
                          <a:rPr lang="en-US" sz="2600" b="1" i="1" smtClean="0">
                            <a:latin typeface="Cambria Math" panose="02040503050406030204" pitchFamily="18" charset="0"/>
                          </a:rPr>
                          <m:t>𝟐</m:t>
                        </m:r>
                      </m:e>
                    </m:rad>
                  </m:oMath>
                </a14:m>
                <a:r>
                  <a:rPr lang="pt-BR" altLang="vi-VN" sz="2600" b="1" dirty="0">
                    <a:latin typeface="Times New Roman" panose="02020603050405020304" pitchFamily="18" charset="0"/>
                    <a:cs typeface="Times New Roman" panose="02020603050405020304" pitchFamily="18" charset="0"/>
                  </a:rPr>
                  <a:t> (m)</a:t>
                </a:r>
              </a:p>
              <a:p>
                <a:pPr algn="just">
                  <a:lnSpc>
                    <a:spcPct val="150000"/>
                  </a:lnSpc>
                </a:pPr>
                <a:endParaRPr lang="pt-BR" altLang="vi-VN" sz="2600" b="1" dirty="0">
                  <a:latin typeface="Times New Roman" panose="02020603050405020304" pitchFamily="18" charset="0"/>
                  <a:cs typeface="Times New Roman" panose="02020603050405020304" pitchFamily="18" charset="0"/>
                </a:endParaRPr>
              </a:p>
              <a:p>
                <a:pPr algn="just">
                  <a:lnSpc>
                    <a:spcPct val="150000"/>
                  </a:lnSpc>
                </a:pPr>
                <a:r>
                  <a:rPr lang="pt-BR" sz="2600" b="1" dirty="0">
                    <a:latin typeface="Times New Roman" panose="02020603050405020304" pitchFamily="18" charset="0"/>
                    <a:cs typeface="Times New Roman" panose="02020603050405020304" pitchFamily="18" charset="0"/>
                  </a:rPr>
                  <a:t>b) Khi ca nô chạy với vận tốc 64,8 km/h thì đường sóng nước để lại sau đuôi ca nô dài bao nhiêu mét?</a:t>
                </a:r>
              </a:p>
              <a:p>
                <a:pPr algn="just">
                  <a:lnSpc>
                    <a:spcPct val="150000"/>
                  </a:lnSpc>
                </a:pPr>
                <a:endParaRPr lang="pt-BR" sz="2600" b="1" dirty="0">
                  <a:latin typeface="Times New Roman" panose="02020603050405020304" pitchFamily="18" charset="0"/>
                  <a:cs typeface="Times New Roman" panose="02020603050405020304" pitchFamily="18" charset="0"/>
                </a:endParaRPr>
              </a:p>
            </p:txBody>
          </p:sp>
        </mc:Choice>
        <mc:Fallback xmlns="">
          <p:sp>
            <p:nvSpPr>
              <p:cNvPr id="6" name="TextBox 5">
                <a:extLst>
                  <a:ext uri="{FF2B5EF4-FFF2-40B4-BE49-F238E27FC236}">
                    <a16:creationId xmlns:a16="http://schemas.microsoft.com/office/drawing/2014/main" id="{37AE0B58-03F3-41BA-86D7-C2CA4748932F}"/>
                  </a:ext>
                </a:extLst>
              </p:cNvPr>
              <p:cNvSpPr txBox="1">
                <a:spLocks noRot="1" noChangeAspect="1" noMove="1" noResize="1" noEditPoints="1" noAdjustHandles="1" noChangeArrowheads="1" noChangeShapeType="1" noTextEdit="1"/>
              </p:cNvSpPr>
              <p:nvPr/>
            </p:nvSpPr>
            <p:spPr>
              <a:xfrm>
                <a:off x="738175" y="657266"/>
                <a:ext cx="8686799" cy="6143285"/>
              </a:xfrm>
              <a:prstGeom prst="rect">
                <a:avLst/>
              </a:prstGeom>
              <a:blipFill>
                <a:blip r:embed="rId2"/>
                <a:stretch>
                  <a:fillRect l="-1263" r="-1263"/>
                </a:stretch>
              </a:blipFill>
            </p:spPr>
            <p:txBody>
              <a:bodyPr/>
              <a:lstStyle/>
              <a:p>
                <a:r>
                  <a:rPr lang="vi-VN">
                    <a:noFill/>
                  </a:rPr>
                  <a:t> </a:t>
                </a:r>
              </a:p>
            </p:txBody>
          </p:sp>
        </mc:Fallback>
      </mc:AlternateContent>
      <p:sp>
        <p:nvSpPr>
          <p:cNvPr id="9" name="Rectangle 7">
            <a:extLst>
              <a:ext uri="{FF2B5EF4-FFF2-40B4-BE49-F238E27FC236}">
                <a16:creationId xmlns:a16="http://schemas.microsoft.com/office/drawing/2014/main" id="{758F3106-0ED2-49D5-A6BA-92AB319EC97A}"/>
              </a:ext>
            </a:extLst>
          </p:cNvPr>
          <p:cNvSpPr>
            <a:spLocks noChangeArrowheads="1"/>
          </p:cNvSpPr>
          <p:nvPr/>
        </p:nvSpPr>
        <p:spPr bwMode="auto">
          <a:xfrm>
            <a:off x="309562" y="12858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43791D6-DD25-489D-8B9C-4DEB54C100BB}"/>
                  </a:ext>
                </a:extLst>
              </p:cNvPr>
              <p:cNvSpPr txBox="1"/>
              <p:nvPr/>
            </p:nvSpPr>
            <p:spPr>
              <a:xfrm>
                <a:off x="738175" y="4518183"/>
                <a:ext cx="3454919" cy="492443"/>
              </a:xfrm>
              <a:prstGeom prst="rect">
                <a:avLst/>
              </a:prstGeom>
              <a:noFill/>
            </p:spPr>
            <p:txBody>
              <a:bodyPr wrap="square" rtlCol="0">
                <a:spAutoFit/>
              </a:bodyPr>
              <a:lstStyle/>
              <a:p>
                <a:r>
                  <a:rPr lang="pt-BR" altLang="vi-VN" sz="2600" b="1" dirty="0">
                    <a:solidFill>
                      <a:srgbClr val="0432FF"/>
                    </a:solidFill>
                    <a:latin typeface="Times New Roman" panose="02020603050405020304" pitchFamily="18" charset="0"/>
                    <a:cs typeface="Times New Roman" panose="02020603050405020304" pitchFamily="18" charset="0"/>
                  </a:rPr>
                  <a:t>Đáp án: </a:t>
                </a:r>
                <a14:m>
                  <m:oMath xmlns:m="http://schemas.openxmlformats.org/officeDocument/2006/math">
                    <m:r>
                      <a:rPr lang="pt-BR"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𝟏𝟗</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 (</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𝒎</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𝒔</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oMath>
                </a14:m>
                <a:endParaRPr lang="pt-BR" altLang="vi-VN" sz="2600" b="1" dirty="0">
                  <a:solidFill>
                    <a:srgbClr val="0432FF"/>
                  </a:solidFill>
                  <a:latin typeface="Times New Roman" panose="02020603050405020304" pitchFamily="18" charset="0"/>
                  <a:cs typeface="Times New Roman" panose="02020603050405020304" pitchFamily="18" charset="0"/>
                </a:endParaRPr>
              </a:p>
            </p:txBody>
          </p:sp>
        </mc:Choice>
        <mc:Fallback xmlns="">
          <p:sp>
            <p:nvSpPr>
              <p:cNvPr id="14" name="TextBox 13">
                <a:extLst>
                  <a:ext uri="{FF2B5EF4-FFF2-40B4-BE49-F238E27FC236}">
                    <a16:creationId xmlns:a16="http://schemas.microsoft.com/office/drawing/2014/main" id="{A43791D6-DD25-489D-8B9C-4DEB54C100BB}"/>
                  </a:ext>
                </a:extLst>
              </p:cNvPr>
              <p:cNvSpPr txBox="1">
                <a:spLocks noRot="1" noChangeAspect="1" noMove="1" noResize="1" noEditPoints="1" noAdjustHandles="1" noChangeArrowheads="1" noChangeShapeType="1" noTextEdit="1"/>
              </p:cNvSpPr>
              <p:nvPr/>
            </p:nvSpPr>
            <p:spPr>
              <a:xfrm>
                <a:off x="738175" y="4518183"/>
                <a:ext cx="3454919" cy="492443"/>
              </a:xfrm>
              <a:prstGeom prst="rect">
                <a:avLst/>
              </a:prstGeom>
              <a:blipFill>
                <a:blip r:embed="rId3"/>
                <a:stretch>
                  <a:fillRect l="-3175" t="-11111" b="-3086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CA7A56D9-4AC6-4E58-BF89-C666742E5051}"/>
                  </a:ext>
                </a:extLst>
              </p:cNvPr>
              <p:cNvSpPr txBox="1"/>
              <p:nvPr/>
            </p:nvSpPr>
            <p:spPr>
              <a:xfrm>
                <a:off x="738175" y="6187314"/>
                <a:ext cx="3205175" cy="492443"/>
              </a:xfrm>
              <a:prstGeom prst="rect">
                <a:avLst/>
              </a:prstGeom>
              <a:noFill/>
            </p:spPr>
            <p:txBody>
              <a:bodyPr wrap="square" rtlCol="0">
                <a:spAutoFit/>
              </a:bodyPr>
              <a:lstStyle/>
              <a:p>
                <a:r>
                  <a:rPr lang="pt-BR" altLang="vi-VN" sz="2600" b="1" dirty="0">
                    <a:solidFill>
                      <a:srgbClr val="0432FF"/>
                    </a:solidFill>
                    <a:latin typeface="Times New Roman" panose="02020603050405020304" pitchFamily="18" charset="0"/>
                    <a:cs typeface="Times New Roman" panose="02020603050405020304" pitchFamily="18" charset="0"/>
                  </a:rPr>
                  <a:t>Đáp án: </a:t>
                </a:r>
                <a14:m>
                  <m:oMath xmlns:m="http://schemas.openxmlformats.org/officeDocument/2006/math">
                    <m:r>
                      <a:rPr lang="pt-BR"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𝟏𝟑</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 (</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𝒎</m:t>
                    </m:r>
                    <m:r>
                      <a:rPr lang="en-US" altLang="vi-VN" sz="2600" b="1" i="1">
                        <a:solidFill>
                          <a:srgbClr val="0432FF"/>
                        </a:solidFill>
                        <a:latin typeface="Cambria Math" panose="02040503050406030204" pitchFamily="18" charset="0"/>
                        <a:ea typeface="Cambria Math" panose="02040503050406030204" pitchFamily="18" charset="0"/>
                        <a:cs typeface="Times New Roman" panose="02020603050405020304" pitchFamily="18" charset="0"/>
                      </a:rPr>
                      <m:t>)</m:t>
                    </m:r>
                  </m:oMath>
                </a14:m>
                <a:endParaRPr lang="pt-BR" altLang="vi-VN" sz="2600" b="1" dirty="0">
                  <a:solidFill>
                    <a:srgbClr val="0432FF"/>
                  </a:solidFill>
                  <a:latin typeface="Times New Roman" panose="02020603050405020304" pitchFamily="18" charset="0"/>
                  <a:cs typeface="Times New Roman" panose="02020603050405020304" pitchFamily="18" charset="0"/>
                </a:endParaRPr>
              </a:p>
            </p:txBody>
          </p:sp>
        </mc:Choice>
        <mc:Fallback xmlns="">
          <p:sp>
            <p:nvSpPr>
              <p:cNvPr id="15" name="TextBox 14">
                <a:extLst>
                  <a:ext uri="{FF2B5EF4-FFF2-40B4-BE49-F238E27FC236}">
                    <a16:creationId xmlns:a16="http://schemas.microsoft.com/office/drawing/2014/main" id="{CA7A56D9-4AC6-4E58-BF89-C666742E5051}"/>
                  </a:ext>
                </a:extLst>
              </p:cNvPr>
              <p:cNvSpPr txBox="1">
                <a:spLocks noRot="1" noChangeAspect="1" noMove="1" noResize="1" noEditPoints="1" noAdjustHandles="1" noChangeArrowheads="1" noChangeShapeType="1" noTextEdit="1"/>
              </p:cNvSpPr>
              <p:nvPr/>
            </p:nvSpPr>
            <p:spPr>
              <a:xfrm>
                <a:off x="738175" y="6187314"/>
                <a:ext cx="3205175" cy="492443"/>
              </a:xfrm>
              <a:prstGeom prst="rect">
                <a:avLst/>
              </a:prstGeom>
              <a:blipFill>
                <a:blip r:embed="rId4"/>
                <a:stretch>
                  <a:fillRect l="-3422" t="-11111" b="-29630"/>
                </a:stretch>
              </a:blipFill>
            </p:spPr>
            <p:txBody>
              <a:bodyPr/>
              <a:lstStyle/>
              <a:p>
                <a:r>
                  <a:rPr lang="vi-VN">
                    <a:noFill/>
                  </a:rPr>
                  <a:t> </a:t>
                </a:r>
              </a:p>
            </p:txBody>
          </p:sp>
        </mc:Fallback>
      </mc:AlternateContent>
    </p:spTree>
    <p:extLst>
      <p:ext uri="{BB962C8B-B14F-4D97-AF65-F5344CB8AC3E}">
        <p14:creationId xmlns:p14="http://schemas.microsoft.com/office/powerpoint/2010/main" val="4099006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4" grpId="0"/>
      <p:bldP spid="15"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1633</TotalTime>
  <Words>1583</Words>
  <Application>Microsoft Office PowerPoint</Application>
  <PresentationFormat>Widescreen</PresentationFormat>
  <Paragraphs>161</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Cambria Math</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Lê Duy Tân</dc:creator>
  <cp:lastModifiedBy>asus</cp:lastModifiedBy>
  <cp:revision>105</cp:revision>
  <dcterms:created xsi:type="dcterms:W3CDTF">2021-09-17T11:41:47Z</dcterms:created>
  <dcterms:modified xsi:type="dcterms:W3CDTF">2021-10-15T12:52:53Z</dcterms:modified>
</cp:coreProperties>
</file>